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9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0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1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2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13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14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15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16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17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7" r:id="rId2"/>
    <p:sldId id="258" r:id="rId3"/>
    <p:sldId id="261" r:id="rId4"/>
    <p:sldId id="260" r:id="rId5"/>
    <p:sldId id="293" r:id="rId6"/>
    <p:sldId id="291" r:id="rId7"/>
    <p:sldId id="292" r:id="rId8"/>
    <p:sldId id="307" r:id="rId9"/>
    <p:sldId id="308" r:id="rId10"/>
    <p:sldId id="309" r:id="rId11"/>
    <p:sldId id="306" r:id="rId12"/>
    <p:sldId id="296" r:id="rId13"/>
    <p:sldId id="311" r:id="rId14"/>
    <p:sldId id="312" r:id="rId15"/>
    <p:sldId id="310" r:id="rId16"/>
    <p:sldId id="314" r:id="rId17"/>
    <p:sldId id="264" r:id="rId18"/>
    <p:sldId id="302" r:id="rId19"/>
    <p:sldId id="275" r:id="rId20"/>
    <p:sldId id="322" r:id="rId21"/>
    <p:sldId id="321" r:id="rId22"/>
    <p:sldId id="318" r:id="rId23"/>
    <p:sldId id="316" r:id="rId24"/>
    <p:sldId id="317" r:id="rId25"/>
    <p:sldId id="278" r:id="rId26"/>
    <p:sldId id="325" r:id="rId27"/>
    <p:sldId id="323" r:id="rId28"/>
    <p:sldId id="327" r:id="rId29"/>
    <p:sldId id="297" r:id="rId30"/>
    <p:sldId id="328" r:id="rId31"/>
    <p:sldId id="320" r:id="rId32"/>
    <p:sldId id="326" r:id="rId33"/>
    <p:sldId id="324" r:id="rId34"/>
    <p:sldId id="319" r:id="rId35"/>
    <p:sldId id="305" r:id="rId36"/>
  </p:sldIdLst>
  <p:sldSz cx="9144000" cy="6858000" type="screen4x3"/>
  <p:notesSz cx="6858000" cy="9144000"/>
  <p:custShowLst>
    <p:custShow name="chest" id="0">
      <p:sldLst>
        <p:sld r:id="rId13"/>
      </p:sldLst>
    </p:custShow>
    <p:custShow name="استرس سرما" id="1">
      <p:sldLst>
        <p:sld r:id="rId12"/>
      </p:sldLst>
    </p:custShow>
    <p:custShow name="قلب" id="2">
      <p:sldLst>
        <p:sld r:id="rId9"/>
      </p:sldLst>
    </p:custShow>
    <p:custShow name="تنفس" id="3">
      <p:sldLst>
        <p:sld r:id="rId10"/>
      </p:sldLst>
    </p:custShow>
    <p:custShow name="اکیژن" id="4">
      <p:sldLst>
        <p:sld r:id="rId11"/>
      </p:sldLst>
    </p:custShow>
    <p:custShow name="خواب" id="5">
      <p:sldLst>
        <p:sld r:id="rId14"/>
        <p:sld r:id="rId15"/>
      </p:sldLst>
    </p:custShow>
    <p:custShow name="وزن" id="6">
      <p:sldLst>
        <p:sld r:id="rId16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409" autoAdjust="0"/>
  </p:normalViewPr>
  <p:slideViewPr>
    <p:cSldViewPr>
      <p:cViewPr varScale="1">
        <p:scale>
          <a:sx n="62" d="100"/>
          <a:sy n="62" d="100"/>
        </p:scale>
        <p:origin x="-15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C4C769-1628-48DC-AFD5-17445118816A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79878BD-BF79-4113-93C1-491FC2CC98D6}">
      <dgm:prSet custT="1"/>
      <dgm:spPr/>
      <dgm:t>
        <a:bodyPr/>
        <a:lstStyle/>
        <a:p>
          <a:pPr algn="ctr" rtl="1"/>
          <a:r>
            <a:rPr lang="fa-IR" sz="4400" b="1" dirty="0" smtClean="0">
              <a:cs typeface="B Nazanin" panose="00000400000000000000" pitchFamily="2" charset="-78"/>
            </a:rPr>
            <a:t>برنامه دوره آموزشی مشاور شیردهی</a:t>
          </a:r>
          <a:endParaRPr lang="en-US" sz="4400" dirty="0">
            <a:cs typeface="B Nazanin" panose="00000400000000000000" pitchFamily="2" charset="-78"/>
          </a:endParaRPr>
        </a:p>
      </dgm:t>
    </dgm:pt>
    <dgm:pt modelId="{4C59332D-AF80-4E88-AAAA-5D6254AE0479}" type="parTrans" cxnId="{5743146A-ADFC-4F8A-99B3-AE81DE7C0A07}">
      <dgm:prSet/>
      <dgm:spPr/>
      <dgm:t>
        <a:bodyPr/>
        <a:lstStyle/>
        <a:p>
          <a:endParaRPr lang="en-US"/>
        </a:p>
      </dgm:t>
    </dgm:pt>
    <dgm:pt modelId="{87C10D42-3E42-427E-BFCC-DD75B8AA3307}" type="sibTrans" cxnId="{5743146A-ADFC-4F8A-99B3-AE81DE7C0A07}">
      <dgm:prSet/>
      <dgm:spPr/>
      <dgm:t>
        <a:bodyPr/>
        <a:lstStyle/>
        <a:p>
          <a:endParaRPr lang="en-US"/>
        </a:p>
      </dgm:t>
    </dgm:pt>
    <dgm:pt modelId="{E8D8B33F-7EA5-4BFA-927F-01950959E767}" type="pres">
      <dgm:prSet presAssocID="{75C4C769-1628-48DC-AFD5-1744511881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AA3A310-BB5D-49EF-9F8C-2FDE90837BA8}" type="pres">
      <dgm:prSet presAssocID="{F79878BD-BF79-4113-93C1-491FC2CC98D6}" presName="parentText" presStyleLbl="node1" presStyleIdx="0" presStyleCnt="1" custLinFactNeighborY="1002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43146A-ADFC-4F8A-99B3-AE81DE7C0A07}" srcId="{75C4C769-1628-48DC-AFD5-17445118816A}" destId="{F79878BD-BF79-4113-93C1-491FC2CC98D6}" srcOrd="0" destOrd="0" parTransId="{4C59332D-AF80-4E88-AAAA-5D6254AE0479}" sibTransId="{87C10D42-3E42-427E-BFCC-DD75B8AA3307}"/>
    <dgm:cxn modelId="{EF73D6D2-1763-4499-96EF-60663CE695FC}" type="presOf" srcId="{75C4C769-1628-48DC-AFD5-17445118816A}" destId="{E8D8B33F-7EA5-4BFA-927F-01950959E767}" srcOrd="0" destOrd="0" presId="urn:microsoft.com/office/officeart/2005/8/layout/vList2"/>
    <dgm:cxn modelId="{D36D713F-48EB-4481-9AEE-29D7BDF35E61}" type="presOf" srcId="{F79878BD-BF79-4113-93C1-491FC2CC98D6}" destId="{FAA3A310-BB5D-49EF-9F8C-2FDE90837BA8}" srcOrd="0" destOrd="0" presId="urn:microsoft.com/office/officeart/2005/8/layout/vList2"/>
    <dgm:cxn modelId="{CB999615-5A83-442A-A650-484F62E1331E}" type="presParOf" srcId="{E8D8B33F-7EA5-4BFA-927F-01950959E767}" destId="{FAA3A310-BB5D-49EF-9F8C-2FDE90837BA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F39CC92-4264-422A-8B0C-E8781465E81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EBA74A1-397F-4CFD-9610-1CCD58448163}">
      <dgm:prSet custT="1"/>
      <dgm:spPr/>
      <dgm:t>
        <a:bodyPr/>
        <a:lstStyle/>
        <a:p>
          <a:pPr algn="ctr" rtl="1"/>
          <a:r>
            <a:rPr lang="fa-IR" sz="44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اکسیژن خون </a:t>
          </a:r>
          <a:endParaRPr lang="en-US" sz="4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2B3BEC88-3489-40CA-962F-66B108FC083E}" type="parTrans" cxnId="{AFFC826D-C9A9-47A6-AA33-85B4FB94CADC}">
      <dgm:prSet/>
      <dgm:spPr/>
      <dgm:t>
        <a:bodyPr/>
        <a:lstStyle/>
        <a:p>
          <a:endParaRPr lang="en-US"/>
        </a:p>
      </dgm:t>
    </dgm:pt>
    <dgm:pt modelId="{8F9A4A55-AED1-401A-841D-8E10FFAACC63}" type="sibTrans" cxnId="{AFFC826D-C9A9-47A6-AA33-85B4FB94CADC}">
      <dgm:prSet/>
      <dgm:spPr/>
      <dgm:t>
        <a:bodyPr/>
        <a:lstStyle/>
        <a:p>
          <a:endParaRPr lang="en-US"/>
        </a:p>
      </dgm:t>
    </dgm:pt>
    <dgm:pt modelId="{837A539B-084E-444E-A07B-E58994EBD83A}" type="pres">
      <dgm:prSet presAssocID="{6F39CC92-4264-422A-8B0C-E8781465E81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0470DBF-3477-4406-90B0-D2A995F84B42}" type="pres">
      <dgm:prSet presAssocID="{AEBA74A1-397F-4CFD-9610-1CCD5844816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6BE6B7-40CC-423E-99C5-1EE5D0362EE1}" type="presOf" srcId="{6F39CC92-4264-422A-8B0C-E8781465E81C}" destId="{837A539B-084E-444E-A07B-E58994EBD83A}" srcOrd="0" destOrd="0" presId="urn:microsoft.com/office/officeart/2005/8/layout/vList2"/>
    <dgm:cxn modelId="{87537B6C-61DD-412D-A78C-850E8D1CE998}" type="presOf" srcId="{AEBA74A1-397F-4CFD-9610-1CCD58448163}" destId="{30470DBF-3477-4406-90B0-D2A995F84B42}" srcOrd="0" destOrd="0" presId="urn:microsoft.com/office/officeart/2005/8/layout/vList2"/>
    <dgm:cxn modelId="{AFFC826D-C9A9-47A6-AA33-85B4FB94CADC}" srcId="{6F39CC92-4264-422A-8B0C-E8781465E81C}" destId="{AEBA74A1-397F-4CFD-9610-1CCD58448163}" srcOrd="0" destOrd="0" parTransId="{2B3BEC88-3489-40CA-962F-66B108FC083E}" sibTransId="{8F9A4A55-AED1-401A-841D-8E10FFAACC63}"/>
    <dgm:cxn modelId="{94A6258C-9181-4564-A7E8-AC5DCEE4DE70}" type="presParOf" srcId="{837A539B-084E-444E-A07B-E58994EBD83A}" destId="{30470DBF-3477-4406-90B0-D2A995F84B4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A75B75E-B4E9-4F72-B31F-74CE25001BE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763D786-369C-433D-BFE2-59A0A6D6618E}">
      <dgm:prSet custT="1"/>
      <dgm:spPr/>
      <dgm:t>
        <a:bodyPr/>
        <a:lstStyle/>
        <a:p>
          <a:pPr algn="ctr" rtl="1"/>
          <a:r>
            <a:rPr lang="fa-I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پیشگیری از استرس ناشی از سرما</a:t>
          </a:r>
          <a:endParaRPr lang="en-US" sz="4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1828B5D9-A804-4CD8-9C67-E1E87617614E}" type="parTrans" cxnId="{1EFF1751-710D-4836-B4A9-D21BF622E1A5}">
      <dgm:prSet/>
      <dgm:spPr/>
      <dgm:t>
        <a:bodyPr/>
        <a:lstStyle/>
        <a:p>
          <a:endParaRPr lang="en-U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03E9002-3E21-410B-843A-F836BDB75B25}" type="sibTrans" cxnId="{1EFF1751-710D-4836-B4A9-D21BF622E1A5}">
      <dgm:prSet/>
      <dgm:spPr/>
      <dgm:t>
        <a:bodyPr/>
        <a:lstStyle/>
        <a:p>
          <a:endParaRPr lang="en-U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257519-BE45-4630-B30B-4EEAA65E468C}" type="pres">
      <dgm:prSet presAssocID="{BA75B75E-B4E9-4F72-B31F-74CE25001BE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12A774E-C238-4DEC-BE11-25495BB301B3}" type="pres">
      <dgm:prSet presAssocID="{2763D786-369C-433D-BFE2-59A0A6D6618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76F605-B5E9-4C14-9078-4F74128B31F4}" type="presOf" srcId="{2763D786-369C-433D-BFE2-59A0A6D6618E}" destId="{912A774E-C238-4DEC-BE11-25495BB301B3}" srcOrd="0" destOrd="0" presId="urn:microsoft.com/office/officeart/2005/8/layout/vList2"/>
    <dgm:cxn modelId="{EFB26DE8-A538-4F92-91A0-182CB324A59C}" type="presOf" srcId="{BA75B75E-B4E9-4F72-B31F-74CE25001BE3}" destId="{A8257519-BE45-4630-B30B-4EEAA65E468C}" srcOrd="0" destOrd="0" presId="urn:microsoft.com/office/officeart/2005/8/layout/vList2"/>
    <dgm:cxn modelId="{1EFF1751-710D-4836-B4A9-D21BF622E1A5}" srcId="{BA75B75E-B4E9-4F72-B31F-74CE25001BE3}" destId="{2763D786-369C-433D-BFE2-59A0A6D6618E}" srcOrd="0" destOrd="0" parTransId="{1828B5D9-A804-4CD8-9C67-E1E87617614E}" sibTransId="{F03E9002-3E21-410B-843A-F836BDB75B25}"/>
    <dgm:cxn modelId="{D7229F59-0BC2-4179-8E02-055387758EB0}" type="presParOf" srcId="{A8257519-BE45-4630-B30B-4EEAA65E468C}" destId="{912A774E-C238-4DEC-BE11-25495BB301B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56D72D0-8BBF-4786-AB3B-47B8881528F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B6FC8F0-75D4-491E-B9AF-F5591AFB40F5}">
      <dgm:prSet custT="1"/>
      <dgm:spPr/>
      <dgm:t>
        <a:bodyPr/>
        <a:lstStyle/>
        <a:p>
          <a:pPr algn="ctr" rtl="1"/>
          <a:r>
            <a:rPr lang="fa-IR" sz="2800" b="1" dirty="0" smtClean="0">
              <a:cs typeface="B Nazanin" panose="00000400000000000000" pitchFamily="2" charset="-78"/>
            </a:rPr>
            <a:t>پستانی که شیر </a:t>
          </a:r>
          <a:r>
            <a:rPr lang="fa-IR" sz="2800" b="1" dirty="0" err="1" smtClean="0">
              <a:cs typeface="B Nazanin" panose="00000400000000000000" pitchFamily="2" charset="-78"/>
            </a:rPr>
            <a:t>نمی</a:t>
          </a:r>
          <a:r>
            <a:rPr lang="fa-IR" sz="2800" b="1" dirty="0" smtClean="0">
              <a:cs typeface="B Nazanin" panose="00000400000000000000" pitchFamily="2" charset="-78"/>
            </a:rPr>
            <a:t> دهد</a:t>
          </a:r>
          <a:endParaRPr lang="en-US" sz="2800" dirty="0">
            <a:cs typeface="B Nazanin" panose="00000400000000000000" pitchFamily="2" charset="-78"/>
          </a:endParaRPr>
        </a:p>
      </dgm:t>
    </dgm:pt>
    <dgm:pt modelId="{DDAD9B72-85B0-4748-9BC0-8D29A8F2EFD7}" type="parTrans" cxnId="{ACCA6960-9F0E-439A-B7CD-456B101B44DC}">
      <dgm:prSet/>
      <dgm:spPr/>
      <dgm:t>
        <a:bodyPr/>
        <a:lstStyle/>
        <a:p>
          <a:pPr algn="ctr"/>
          <a:endParaRPr lang="en-US">
            <a:cs typeface="B Nazanin" panose="00000400000000000000" pitchFamily="2" charset="-78"/>
          </a:endParaRPr>
        </a:p>
      </dgm:t>
    </dgm:pt>
    <dgm:pt modelId="{9B487C95-0411-4BF9-9E0D-305A8EE23582}" type="sibTrans" cxnId="{ACCA6960-9F0E-439A-B7CD-456B101B44DC}">
      <dgm:prSet/>
      <dgm:spPr/>
      <dgm:t>
        <a:bodyPr/>
        <a:lstStyle/>
        <a:p>
          <a:pPr algn="ctr"/>
          <a:endParaRPr lang="en-US">
            <a:cs typeface="B Nazanin" panose="00000400000000000000" pitchFamily="2" charset="-78"/>
          </a:endParaRPr>
        </a:p>
      </dgm:t>
    </dgm:pt>
    <dgm:pt modelId="{D421E8E5-0BD2-4847-8E3E-64C6508E0214}" type="pres">
      <dgm:prSet presAssocID="{856D72D0-8BBF-4786-AB3B-47B8881528F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BC0187-A5D8-4CEE-A68C-93A5B7A5FC61}" type="pres">
      <dgm:prSet presAssocID="{9B6FC8F0-75D4-491E-B9AF-F5591AFB40F5}" presName="parentText" presStyleLbl="node1" presStyleIdx="0" presStyleCnt="1" custLinFactNeighborY="-276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CCA6960-9F0E-439A-B7CD-456B101B44DC}" srcId="{856D72D0-8BBF-4786-AB3B-47B8881528F1}" destId="{9B6FC8F0-75D4-491E-B9AF-F5591AFB40F5}" srcOrd="0" destOrd="0" parTransId="{DDAD9B72-85B0-4748-9BC0-8D29A8F2EFD7}" sibTransId="{9B487C95-0411-4BF9-9E0D-305A8EE23582}"/>
    <dgm:cxn modelId="{970B3AF0-13CC-4848-B8E2-B6F92DE6AF48}" type="presOf" srcId="{856D72D0-8BBF-4786-AB3B-47B8881528F1}" destId="{D421E8E5-0BD2-4847-8E3E-64C6508E0214}" srcOrd="0" destOrd="0" presId="urn:microsoft.com/office/officeart/2005/8/layout/vList2"/>
    <dgm:cxn modelId="{A9095605-1FD8-4F39-BF44-44E32A19CC8A}" type="presOf" srcId="{9B6FC8F0-75D4-491E-B9AF-F5591AFB40F5}" destId="{45BC0187-A5D8-4CEE-A68C-93A5B7A5FC61}" srcOrd="0" destOrd="0" presId="urn:microsoft.com/office/officeart/2005/8/layout/vList2"/>
    <dgm:cxn modelId="{A2F1FDE3-271A-4120-A862-72CC73011F22}" type="presParOf" srcId="{D421E8E5-0BD2-4847-8E3E-64C6508E0214}" destId="{45BC0187-A5D8-4CEE-A68C-93A5B7A5FC6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F4AB5C7-FAAA-4977-9C34-A895C7C51F8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EA0601-B80A-49B0-B21F-0AA78996BC40}">
      <dgm:prSet custT="1"/>
      <dgm:spPr/>
      <dgm:t>
        <a:bodyPr/>
        <a:lstStyle/>
        <a:p>
          <a:pPr algn="ctr" rtl="1"/>
          <a:r>
            <a:rPr lang="fa-IR" sz="2800" b="1" dirty="0" smtClean="0">
              <a:cs typeface="B Nazanin" panose="00000400000000000000" pitchFamily="2" charset="-78"/>
            </a:rPr>
            <a:t>پستانی که شیر می دهد</a:t>
          </a:r>
          <a:endParaRPr lang="en-US" sz="2800" dirty="0">
            <a:cs typeface="B Nazanin" panose="00000400000000000000" pitchFamily="2" charset="-78"/>
          </a:endParaRPr>
        </a:p>
      </dgm:t>
    </dgm:pt>
    <dgm:pt modelId="{5B93C6BB-86B2-4B5F-885C-D4E2EFBCC489}" type="parTrans" cxnId="{5AF83CE8-AD84-4BFC-8839-5EBFDF0A55BD}">
      <dgm:prSet/>
      <dgm:spPr/>
      <dgm:t>
        <a:bodyPr/>
        <a:lstStyle/>
        <a:p>
          <a:endParaRPr lang="en-US" sz="2000">
            <a:cs typeface="B Nazanin" panose="00000400000000000000" pitchFamily="2" charset="-78"/>
          </a:endParaRPr>
        </a:p>
      </dgm:t>
    </dgm:pt>
    <dgm:pt modelId="{930E31A7-5C2C-47E6-8E62-538BFF48F3F2}" type="sibTrans" cxnId="{5AF83CE8-AD84-4BFC-8839-5EBFDF0A55BD}">
      <dgm:prSet/>
      <dgm:spPr/>
      <dgm:t>
        <a:bodyPr/>
        <a:lstStyle/>
        <a:p>
          <a:endParaRPr lang="en-US" sz="2000">
            <a:cs typeface="B Nazanin" panose="00000400000000000000" pitchFamily="2" charset="-78"/>
          </a:endParaRPr>
        </a:p>
      </dgm:t>
    </dgm:pt>
    <dgm:pt modelId="{3DEB61EF-A0EC-471F-B013-36A670602229}" type="pres">
      <dgm:prSet presAssocID="{8F4AB5C7-FAAA-4977-9C34-A895C7C51F8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A3DE685-3C43-4EC3-9DCA-C61C6DEC4CEC}" type="pres">
      <dgm:prSet presAssocID="{8DEA0601-B80A-49B0-B21F-0AA78996BC40}" presName="parentText" presStyleLbl="node1" presStyleIdx="0" presStyleCnt="1" custLinFactNeighborX="-17006" custLinFactNeighborY="-4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AF83CE8-AD84-4BFC-8839-5EBFDF0A55BD}" srcId="{8F4AB5C7-FAAA-4977-9C34-A895C7C51F82}" destId="{8DEA0601-B80A-49B0-B21F-0AA78996BC40}" srcOrd="0" destOrd="0" parTransId="{5B93C6BB-86B2-4B5F-885C-D4E2EFBCC489}" sibTransId="{930E31A7-5C2C-47E6-8E62-538BFF48F3F2}"/>
    <dgm:cxn modelId="{6FB3B99E-8C8C-4766-A14E-5486AC005DC3}" type="presOf" srcId="{8DEA0601-B80A-49B0-B21F-0AA78996BC40}" destId="{FA3DE685-3C43-4EC3-9DCA-C61C6DEC4CEC}" srcOrd="0" destOrd="0" presId="urn:microsoft.com/office/officeart/2005/8/layout/vList2"/>
    <dgm:cxn modelId="{60E85A9A-D1E5-4AAC-A701-23C5F8EA99B2}" type="presOf" srcId="{8F4AB5C7-FAAA-4977-9C34-A895C7C51F82}" destId="{3DEB61EF-A0EC-471F-B013-36A670602229}" srcOrd="0" destOrd="0" presId="urn:microsoft.com/office/officeart/2005/8/layout/vList2"/>
    <dgm:cxn modelId="{1753012E-F94D-4CB4-8811-3B95EF1A73ED}" type="presParOf" srcId="{3DEB61EF-A0EC-471F-B013-36A670602229}" destId="{FA3DE685-3C43-4EC3-9DCA-C61C6DEC4CE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E0F1D6A-8BDC-45B0-8D98-E5310A91AFD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63E96F9-B61F-4A32-9C03-6FAC405302FE}">
      <dgm:prSet custT="1"/>
      <dgm:spPr/>
      <dgm:t>
        <a:bodyPr/>
        <a:lstStyle/>
        <a:p>
          <a:pPr algn="ctr" rtl="1"/>
          <a:r>
            <a:rPr lang="fa-I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افزایش زمان هوشیاری</a:t>
          </a:r>
          <a:endParaRPr lang="en-US" sz="4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F73999AB-B7F7-415D-95BA-4E3C05E4DD23}" type="parTrans" cxnId="{74F07052-79DE-4169-AF7F-FEF5504C1CC7}">
      <dgm:prSet/>
      <dgm:spPr/>
      <dgm:t>
        <a:bodyPr/>
        <a:lstStyle/>
        <a:p>
          <a:endParaRPr lang="en-US"/>
        </a:p>
      </dgm:t>
    </dgm:pt>
    <dgm:pt modelId="{AC5E5CCB-BE45-49D3-98EB-8241296D4D5C}" type="sibTrans" cxnId="{74F07052-79DE-4169-AF7F-FEF5504C1CC7}">
      <dgm:prSet/>
      <dgm:spPr/>
      <dgm:t>
        <a:bodyPr/>
        <a:lstStyle/>
        <a:p>
          <a:endParaRPr lang="en-US"/>
        </a:p>
      </dgm:t>
    </dgm:pt>
    <dgm:pt modelId="{521224DC-5D44-4BBD-BE45-1DC0E0A9714F}" type="pres">
      <dgm:prSet presAssocID="{2E0F1D6A-8BDC-45B0-8D98-E5310A91AFD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B1C4F2E-1502-4E9B-AC5E-44D23305B55C}" type="pres">
      <dgm:prSet presAssocID="{763E96F9-B61F-4A32-9C03-6FAC405302F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74C32B8-CF01-491C-A3FB-D14A241E0981}" type="presOf" srcId="{2E0F1D6A-8BDC-45B0-8D98-E5310A91AFD8}" destId="{521224DC-5D44-4BBD-BE45-1DC0E0A9714F}" srcOrd="0" destOrd="0" presId="urn:microsoft.com/office/officeart/2005/8/layout/vList2"/>
    <dgm:cxn modelId="{4CE5406F-DED0-4163-A774-1B351B19E130}" type="presOf" srcId="{763E96F9-B61F-4A32-9C03-6FAC405302FE}" destId="{AB1C4F2E-1502-4E9B-AC5E-44D23305B55C}" srcOrd="0" destOrd="0" presId="urn:microsoft.com/office/officeart/2005/8/layout/vList2"/>
    <dgm:cxn modelId="{74F07052-79DE-4169-AF7F-FEF5504C1CC7}" srcId="{2E0F1D6A-8BDC-45B0-8D98-E5310A91AFD8}" destId="{763E96F9-B61F-4A32-9C03-6FAC405302FE}" srcOrd="0" destOrd="0" parTransId="{F73999AB-B7F7-415D-95BA-4E3C05E4DD23}" sibTransId="{AC5E5CCB-BE45-49D3-98EB-8241296D4D5C}"/>
    <dgm:cxn modelId="{2E5DB5CB-8DC9-4AF3-9FFB-C022239E994D}" type="presParOf" srcId="{521224DC-5D44-4BBD-BE45-1DC0E0A9714F}" destId="{AB1C4F2E-1502-4E9B-AC5E-44D23305B55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2A9AB7C-CC08-4663-8AF3-EBD1F9FCF60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19505F-112E-4FA0-97F8-33C8A218CE08}">
      <dgm:prSet custT="1"/>
      <dgm:spPr/>
      <dgm:t>
        <a:bodyPr/>
        <a:lstStyle/>
        <a:p>
          <a:pPr algn="ctr" rtl="1"/>
          <a:r>
            <a:rPr lang="fa-I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بهبود وزن گیری</a:t>
          </a:r>
          <a:endParaRPr lang="en-US" sz="4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8B26E3F5-C99E-422C-8510-475BC2395551}" type="parTrans" cxnId="{664351EC-37FD-4E42-A8F4-4412AACAC745}">
      <dgm:prSet/>
      <dgm:spPr/>
      <dgm:t>
        <a:bodyPr/>
        <a:lstStyle/>
        <a:p>
          <a:endParaRPr lang="en-US"/>
        </a:p>
      </dgm:t>
    </dgm:pt>
    <dgm:pt modelId="{B3159A25-9F51-4BAC-B445-F8ACAF0CF751}" type="sibTrans" cxnId="{664351EC-37FD-4E42-A8F4-4412AACAC745}">
      <dgm:prSet/>
      <dgm:spPr/>
      <dgm:t>
        <a:bodyPr/>
        <a:lstStyle/>
        <a:p>
          <a:endParaRPr lang="en-US"/>
        </a:p>
      </dgm:t>
    </dgm:pt>
    <dgm:pt modelId="{E951EA7F-F360-4220-8A5F-AA5BE08175D5}" type="pres">
      <dgm:prSet presAssocID="{32A9AB7C-CC08-4663-8AF3-EBD1F9FCF60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DE6910-A4E8-4C0B-B803-0E30258238CF}" type="pres">
      <dgm:prSet presAssocID="{3119505F-112E-4FA0-97F8-33C8A218CE0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07538C0-2C8B-465E-82EA-0BA3DADDB862}" type="presOf" srcId="{3119505F-112E-4FA0-97F8-33C8A218CE08}" destId="{01DE6910-A4E8-4C0B-B803-0E30258238CF}" srcOrd="0" destOrd="0" presId="urn:microsoft.com/office/officeart/2005/8/layout/vList2"/>
    <dgm:cxn modelId="{664351EC-37FD-4E42-A8F4-4412AACAC745}" srcId="{32A9AB7C-CC08-4663-8AF3-EBD1F9FCF600}" destId="{3119505F-112E-4FA0-97F8-33C8A218CE08}" srcOrd="0" destOrd="0" parTransId="{8B26E3F5-C99E-422C-8510-475BC2395551}" sibTransId="{B3159A25-9F51-4BAC-B445-F8ACAF0CF751}"/>
    <dgm:cxn modelId="{DD4F253B-78D5-4434-BF7B-3D746EFFA98A}" type="presOf" srcId="{32A9AB7C-CC08-4663-8AF3-EBD1F9FCF600}" destId="{E951EA7F-F360-4220-8A5F-AA5BE08175D5}" srcOrd="0" destOrd="0" presId="urn:microsoft.com/office/officeart/2005/8/layout/vList2"/>
    <dgm:cxn modelId="{1C8B1A62-A2D0-42D6-A696-B517F9F03F6F}" type="presParOf" srcId="{E951EA7F-F360-4220-8A5F-AA5BE08175D5}" destId="{01DE6910-A4E8-4C0B-B803-0E30258238C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C2DE6E7-DFF2-4904-AF67-4503EBA0DF7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B7FBA83-B918-4B8D-8E04-625808070735}">
      <dgm:prSet custT="1"/>
      <dgm:spPr/>
      <dgm:t>
        <a:bodyPr/>
        <a:lstStyle/>
        <a:p>
          <a:pPr algn="ctr" rtl="1"/>
          <a:r>
            <a:rPr lang="fa-I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مزایای مراقبت آغوشی برای والدین</a:t>
          </a:r>
          <a:endParaRPr lang="en-US" sz="4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A85512F7-5590-42E4-86C3-63E3957C1BF2}" type="parTrans" cxnId="{3746BEF4-1B59-4711-9114-3ECAB1A50936}">
      <dgm:prSet/>
      <dgm:spPr/>
      <dgm:t>
        <a:bodyPr/>
        <a:lstStyle/>
        <a:p>
          <a:endParaRPr lang="en-US"/>
        </a:p>
      </dgm:t>
    </dgm:pt>
    <dgm:pt modelId="{D5A91645-D470-4B0F-A30D-D005A8E7A525}" type="sibTrans" cxnId="{3746BEF4-1B59-4711-9114-3ECAB1A50936}">
      <dgm:prSet/>
      <dgm:spPr/>
      <dgm:t>
        <a:bodyPr/>
        <a:lstStyle/>
        <a:p>
          <a:endParaRPr lang="en-US"/>
        </a:p>
      </dgm:t>
    </dgm:pt>
    <dgm:pt modelId="{6558C709-E4D3-4BA7-A149-889D60250791}" type="pres">
      <dgm:prSet presAssocID="{9C2DE6E7-DFF2-4904-AF67-4503EBA0DF7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8B1C970-81E9-4C77-BA2C-37C86C879932}" type="pres">
      <dgm:prSet presAssocID="{EB7FBA83-B918-4B8D-8E04-62580807073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B3514C9-FEE1-4137-87B9-799451797FBA}" type="presOf" srcId="{9C2DE6E7-DFF2-4904-AF67-4503EBA0DF70}" destId="{6558C709-E4D3-4BA7-A149-889D60250791}" srcOrd="0" destOrd="0" presId="urn:microsoft.com/office/officeart/2005/8/layout/vList2"/>
    <dgm:cxn modelId="{3746BEF4-1B59-4711-9114-3ECAB1A50936}" srcId="{9C2DE6E7-DFF2-4904-AF67-4503EBA0DF70}" destId="{EB7FBA83-B918-4B8D-8E04-625808070735}" srcOrd="0" destOrd="0" parTransId="{A85512F7-5590-42E4-86C3-63E3957C1BF2}" sibTransId="{D5A91645-D470-4B0F-A30D-D005A8E7A525}"/>
    <dgm:cxn modelId="{F37DB4EF-3748-4EA0-8C02-D40F24E0B04D}" type="presOf" srcId="{EB7FBA83-B918-4B8D-8E04-625808070735}" destId="{C8B1C970-81E9-4C77-BA2C-37C86C879932}" srcOrd="0" destOrd="0" presId="urn:microsoft.com/office/officeart/2005/8/layout/vList2"/>
    <dgm:cxn modelId="{D19D396F-7093-4CC5-AFD8-FDB56144700E}" type="presParOf" srcId="{6558C709-E4D3-4BA7-A149-889D60250791}" destId="{C8B1C970-81E9-4C77-BA2C-37C86C87993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7540FBD-1D64-426A-8FE9-0E4E38AFA20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B63EA1-8FCE-467D-BAE8-4D4AD4D0CE90}">
      <dgm:prSet/>
      <dgm:spPr/>
      <dgm:t>
        <a:bodyPr/>
        <a:lstStyle/>
        <a:p>
          <a:pPr algn="ctr" rtl="1"/>
          <a:r>
            <a:rPr lang="fa-I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برای استقرار مراقبت آغوشی مورد نیاز است  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24AD2B4D-1A06-4B09-942E-BFA5DB65AF64}" type="parTrans" cxnId="{873A1439-CD5F-48E7-9222-AD27D066DEF8}">
      <dgm:prSet/>
      <dgm:spPr/>
      <dgm:t>
        <a:bodyPr/>
        <a:lstStyle/>
        <a:p>
          <a:endParaRPr lang="en-US"/>
        </a:p>
      </dgm:t>
    </dgm:pt>
    <dgm:pt modelId="{D0521B15-14A4-4478-93EA-B8F6CE1C5B6C}" type="sibTrans" cxnId="{873A1439-CD5F-48E7-9222-AD27D066DEF8}">
      <dgm:prSet/>
      <dgm:spPr/>
      <dgm:t>
        <a:bodyPr/>
        <a:lstStyle/>
        <a:p>
          <a:endParaRPr lang="en-US"/>
        </a:p>
      </dgm:t>
    </dgm:pt>
    <dgm:pt modelId="{645BB617-1CA6-41E4-927A-77C9649A6A95}" type="pres">
      <dgm:prSet presAssocID="{87540FBD-1D64-426A-8FE9-0E4E38AFA20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7192CF-02D8-4965-949C-08224BEA7D1C}" type="pres">
      <dgm:prSet presAssocID="{5AB63EA1-8FCE-467D-BAE8-4D4AD4D0CE9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E1D2B1B-25F9-491F-8045-FA59DE4F5600}" type="presOf" srcId="{5AB63EA1-8FCE-467D-BAE8-4D4AD4D0CE90}" destId="{7C7192CF-02D8-4965-949C-08224BEA7D1C}" srcOrd="0" destOrd="0" presId="urn:microsoft.com/office/officeart/2005/8/layout/vList2"/>
    <dgm:cxn modelId="{873A1439-CD5F-48E7-9222-AD27D066DEF8}" srcId="{87540FBD-1D64-426A-8FE9-0E4E38AFA207}" destId="{5AB63EA1-8FCE-467D-BAE8-4D4AD4D0CE90}" srcOrd="0" destOrd="0" parTransId="{24AD2B4D-1A06-4B09-942E-BFA5DB65AF64}" sibTransId="{D0521B15-14A4-4478-93EA-B8F6CE1C5B6C}"/>
    <dgm:cxn modelId="{F41F7784-DE29-4525-9557-932B10AC62C2}" type="presOf" srcId="{87540FBD-1D64-426A-8FE9-0E4E38AFA207}" destId="{645BB617-1CA6-41E4-927A-77C9649A6A95}" srcOrd="0" destOrd="0" presId="urn:microsoft.com/office/officeart/2005/8/layout/vList2"/>
    <dgm:cxn modelId="{6764D433-CB85-4B58-84C6-6AA04FE553BB}" type="presParOf" srcId="{645BB617-1CA6-41E4-927A-77C9649A6A95}" destId="{7C7192CF-02D8-4965-949C-08224BEA7D1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6E7E83A-7400-44C0-A3BD-531E5AFE633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3B53566-9C8C-414B-A6D2-4EBB1B730B50}">
      <dgm:prSet custT="1"/>
      <dgm:spPr/>
      <dgm:t>
        <a:bodyPr/>
        <a:lstStyle/>
        <a:p>
          <a:pPr algn="ctr" rtl="1"/>
          <a:r>
            <a:rPr lang="fa-I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rPr>
            <a:t>امكانات ، تجهيزات ،تمهيدات </a:t>
          </a:r>
          <a:endParaRPr lang="en-US" sz="4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itchFamily="2" charset="-78"/>
          </a:endParaRPr>
        </a:p>
      </dgm:t>
    </dgm:pt>
    <dgm:pt modelId="{D7D9BB0B-480C-43B0-9693-871193EBB9AD}" type="parTrans" cxnId="{93683CF6-CF88-4D45-8567-9F11D3ED4B96}">
      <dgm:prSet/>
      <dgm:spPr/>
      <dgm:t>
        <a:bodyPr/>
        <a:lstStyle/>
        <a:p>
          <a:pPr algn="ctr"/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2FDAD69-3C00-4FD6-809A-B80DC973C6D3}" type="sibTrans" cxnId="{93683CF6-CF88-4D45-8567-9F11D3ED4B96}">
      <dgm:prSet/>
      <dgm:spPr/>
      <dgm:t>
        <a:bodyPr/>
        <a:lstStyle/>
        <a:p>
          <a:pPr algn="ctr"/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02E9B5-78B7-4BF3-ADF3-CBCCC3036A34}" type="pres">
      <dgm:prSet presAssocID="{E6E7E83A-7400-44C0-A3BD-531E5AFE633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52A7B29-A538-4760-A470-43AC11456D04}" type="pres">
      <dgm:prSet presAssocID="{63B53566-9C8C-414B-A6D2-4EBB1B730B5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3683CF6-CF88-4D45-8567-9F11D3ED4B96}" srcId="{E6E7E83A-7400-44C0-A3BD-531E5AFE6334}" destId="{63B53566-9C8C-414B-A6D2-4EBB1B730B50}" srcOrd="0" destOrd="0" parTransId="{D7D9BB0B-480C-43B0-9693-871193EBB9AD}" sibTransId="{22FDAD69-3C00-4FD6-809A-B80DC973C6D3}"/>
    <dgm:cxn modelId="{5701C321-606B-46BC-B7AE-9749185A72F0}" type="presOf" srcId="{63B53566-9C8C-414B-A6D2-4EBB1B730B50}" destId="{952A7B29-A538-4760-A470-43AC11456D04}" srcOrd="0" destOrd="0" presId="urn:microsoft.com/office/officeart/2005/8/layout/vList2"/>
    <dgm:cxn modelId="{952A0807-E67D-4A18-87D5-B88FE9DAE822}" type="presOf" srcId="{E6E7E83A-7400-44C0-A3BD-531E5AFE6334}" destId="{E702E9B5-78B7-4BF3-ADF3-CBCCC3036A34}" srcOrd="0" destOrd="0" presId="urn:microsoft.com/office/officeart/2005/8/layout/vList2"/>
    <dgm:cxn modelId="{93BE3B2F-9065-4623-B7FF-0F579BFFBAE8}" type="presParOf" srcId="{E702E9B5-78B7-4BF3-ADF3-CBCCC3036A34}" destId="{952A7B29-A538-4760-A470-43AC11456D0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B782F51-B080-45E7-9721-1CE8B1CDA91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BFC4F8D-7AD7-4430-95F0-6D7945B8506B}">
      <dgm:prSet custT="1"/>
      <dgm:spPr/>
      <dgm:t>
        <a:bodyPr/>
        <a:lstStyle/>
        <a:p>
          <a:pPr algn="ctr" rtl="1"/>
          <a:r>
            <a:rPr lang="fa-I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rPr>
            <a:t>وسائل مورد نياز</a:t>
          </a:r>
          <a:r>
            <a:rPr lang="fa-IR" sz="4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rPr>
            <a:t> </a:t>
          </a:r>
          <a:endParaRPr lang="en-US" sz="4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itchFamily="2" charset="-78"/>
          </a:endParaRPr>
        </a:p>
      </dgm:t>
    </dgm:pt>
    <dgm:pt modelId="{68E78A58-CB11-475C-AE1B-676BB9553163}" type="parTrans" cxnId="{58DF5DA0-8419-47C0-AFB6-3370DE8B1ED1}">
      <dgm:prSet/>
      <dgm:spPr/>
      <dgm:t>
        <a:bodyPr/>
        <a:lstStyle/>
        <a:p>
          <a:endParaRPr lang="en-US" sz="4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E875BA5-BC15-4C9B-8197-1A2962D37692}" type="sibTrans" cxnId="{58DF5DA0-8419-47C0-AFB6-3370DE8B1ED1}">
      <dgm:prSet/>
      <dgm:spPr/>
      <dgm:t>
        <a:bodyPr/>
        <a:lstStyle/>
        <a:p>
          <a:endParaRPr lang="en-US" sz="4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F8E5A5-4E5E-4C3D-9D30-4AD1D6471BB5}" type="pres">
      <dgm:prSet presAssocID="{EB782F51-B080-45E7-9721-1CE8B1CDA91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B369A5-0143-45F7-AB13-7B0B456C1F2A}" type="pres">
      <dgm:prSet presAssocID="{FBFC4F8D-7AD7-4430-95F0-6D7945B8506B}" presName="parentText" presStyleLbl="node1" presStyleIdx="0" presStyleCnt="1" custLinFactNeighborX="1852" custLinFactNeighborY="1750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DAC29B-A4F6-4386-B6F3-C3C34843556A}" type="presOf" srcId="{FBFC4F8D-7AD7-4430-95F0-6D7945B8506B}" destId="{BCB369A5-0143-45F7-AB13-7B0B456C1F2A}" srcOrd="0" destOrd="0" presId="urn:microsoft.com/office/officeart/2005/8/layout/vList2"/>
    <dgm:cxn modelId="{58DF5DA0-8419-47C0-AFB6-3370DE8B1ED1}" srcId="{EB782F51-B080-45E7-9721-1CE8B1CDA918}" destId="{FBFC4F8D-7AD7-4430-95F0-6D7945B8506B}" srcOrd="0" destOrd="0" parTransId="{68E78A58-CB11-475C-AE1B-676BB9553163}" sibTransId="{2E875BA5-BC15-4C9B-8197-1A2962D37692}"/>
    <dgm:cxn modelId="{5CE97BA0-BF69-4B8F-AC79-801136B1FC62}" type="presOf" srcId="{EB782F51-B080-45E7-9721-1CE8B1CDA918}" destId="{EFF8E5A5-4E5E-4C3D-9D30-4AD1D6471BB5}" srcOrd="0" destOrd="0" presId="urn:microsoft.com/office/officeart/2005/8/layout/vList2"/>
    <dgm:cxn modelId="{6BF8B034-A380-44F6-8FDA-EA48293ED04F}" type="presParOf" srcId="{EFF8E5A5-4E5E-4C3D-9D30-4AD1D6471BB5}" destId="{BCB369A5-0143-45F7-AB13-7B0B456C1F2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F848B3-332C-413D-B99E-4DB6A6698F0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CCEA6C-9EAF-4750-9F20-13ECD3D507F3}">
      <dgm:prSet custT="1"/>
      <dgm:spPr/>
      <dgm:t>
        <a:bodyPr/>
        <a:lstStyle/>
        <a:p>
          <a:pPr algn="ctr" rtl="1"/>
          <a:r>
            <a:rPr lang="fa-I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rPr>
            <a:t>شروع مراقبت آغوشی مادر و نوزاد از کجا و چه زمانی بود؟</a:t>
          </a:r>
          <a:endParaRPr lang="en-US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itchFamily="2" charset="-78"/>
          </a:endParaRPr>
        </a:p>
      </dgm:t>
    </dgm:pt>
    <dgm:pt modelId="{609C13EB-D402-4159-965F-C36C21C16581}" type="parTrans" cxnId="{C2A37B7B-AD86-4187-9334-4664E4FA3915}">
      <dgm:prSet/>
      <dgm:spPr/>
      <dgm:t>
        <a:bodyPr/>
        <a:lstStyle/>
        <a:p>
          <a:pPr algn="ctr"/>
          <a:endParaRPr lang="en-US"/>
        </a:p>
      </dgm:t>
    </dgm:pt>
    <dgm:pt modelId="{0B202AAE-0A0A-483F-B76B-46B693C96190}" type="sibTrans" cxnId="{C2A37B7B-AD86-4187-9334-4664E4FA3915}">
      <dgm:prSet/>
      <dgm:spPr/>
      <dgm:t>
        <a:bodyPr/>
        <a:lstStyle/>
        <a:p>
          <a:pPr algn="ctr"/>
          <a:endParaRPr lang="en-US"/>
        </a:p>
      </dgm:t>
    </dgm:pt>
    <dgm:pt modelId="{894E09C3-53C0-417E-A832-5696D4DCE758}" type="pres">
      <dgm:prSet presAssocID="{8BF848B3-332C-413D-B99E-4DB6A6698F0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72D3530-B8AC-4A3F-9AB2-A7F022F4C4C9}" type="pres">
      <dgm:prSet presAssocID="{28CCEA6C-9EAF-4750-9F20-13ECD3D507F3}" presName="parentText" presStyleLbl="node1" presStyleIdx="0" presStyleCnt="1" custLinFactNeighborX="-1754" custLinFactNeighborY="-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2A37B7B-AD86-4187-9334-4664E4FA3915}" srcId="{8BF848B3-332C-413D-B99E-4DB6A6698F04}" destId="{28CCEA6C-9EAF-4750-9F20-13ECD3D507F3}" srcOrd="0" destOrd="0" parTransId="{609C13EB-D402-4159-965F-C36C21C16581}" sibTransId="{0B202AAE-0A0A-483F-B76B-46B693C96190}"/>
    <dgm:cxn modelId="{36B657DF-7F53-4A7A-B6E5-DD822C29CEEC}" type="presOf" srcId="{28CCEA6C-9EAF-4750-9F20-13ECD3D507F3}" destId="{972D3530-B8AC-4A3F-9AB2-A7F022F4C4C9}" srcOrd="0" destOrd="0" presId="urn:microsoft.com/office/officeart/2005/8/layout/vList2"/>
    <dgm:cxn modelId="{8184122B-37D1-46CC-B2C7-5775FAAF78EC}" type="presOf" srcId="{8BF848B3-332C-413D-B99E-4DB6A6698F04}" destId="{894E09C3-53C0-417E-A832-5696D4DCE758}" srcOrd="0" destOrd="0" presId="urn:microsoft.com/office/officeart/2005/8/layout/vList2"/>
    <dgm:cxn modelId="{D0623737-D425-4540-A108-D42688BD9998}" type="presParOf" srcId="{894E09C3-53C0-417E-A832-5696D4DCE758}" destId="{972D3530-B8AC-4A3F-9AB2-A7F022F4C4C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E4935C2-B254-439C-8EF5-C033DA2F796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E6D8F93-3FA2-4436-86FD-EC3D87CD0E59}">
      <dgm:prSet custT="1"/>
      <dgm:spPr/>
      <dgm:t>
        <a:bodyPr/>
        <a:lstStyle/>
        <a:p>
          <a:pPr algn="ctr" rtl="1"/>
          <a:r>
            <a:rPr lang="fa-I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آماده سازی محیط</a:t>
          </a:r>
          <a:endParaRPr lang="en-US" sz="4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67C5834F-7BDB-4935-A78D-B2043D5F31E2}" type="parTrans" cxnId="{7C8C85F3-B1CE-4CC4-918B-3D99988CC693}">
      <dgm:prSet/>
      <dgm:spPr/>
      <dgm:t>
        <a:bodyPr/>
        <a:lstStyle/>
        <a:p>
          <a:endParaRPr lang="en-US"/>
        </a:p>
      </dgm:t>
    </dgm:pt>
    <dgm:pt modelId="{AF2DA305-9DA0-4845-9344-0BB20DEDC605}" type="sibTrans" cxnId="{7C8C85F3-B1CE-4CC4-918B-3D99988CC693}">
      <dgm:prSet/>
      <dgm:spPr/>
      <dgm:t>
        <a:bodyPr/>
        <a:lstStyle/>
        <a:p>
          <a:endParaRPr lang="en-US"/>
        </a:p>
      </dgm:t>
    </dgm:pt>
    <dgm:pt modelId="{7D9C4858-A7FB-4353-AE6F-4CEE80652319}" type="pres">
      <dgm:prSet presAssocID="{7E4935C2-B254-439C-8EF5-C033DA2F796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668FDCA-DD6B-4CF9-8C89-1A43541BAF77}" type="pres">
      <dgm:prSet presAssocID="{CE6D8F93-3FA2-4436-86FD-EC3D87CD0E5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C8C85F3-B1CE-4CC4-918B-3D99988CC693}" srcId="{7E4935C2-B254-439C-8EF5-C033DA2F7968}" destId="{CE6D8F93-3FA2-4436-86FD-EC3D87CD0E59}" srcOrd="0" destOrd="0" parTransId="{67C5834F-7BDB-4935-A78D-B2043D5F31E2}" sibTransId="{AF2DA305-9DA0-4845-9344-0BB20DEDC605}"/>
    <dgm:cxn modelId="{AB53D37C-57A9-46D2-8F9C-25013CD34E1B}" type="presOf" srcId="{CE6D8F93-3FA2-4436-86FD-EC3D87CD0E59}" destId="{2668FDCA-DD6B-4CF9-8C89-1A43541BAF77}" srcOrd="0" destOrd="0" presId="urn:microsoft.com/office/officeart/2005/8/layout/vList2"/>
    <dgm:cxn modelId="{2E3EFC42-CAD4-4F24-B7B1-95B794607AAE}" type="presOf" srcId="{7E4935C2-B254-439C-8EF5-C033DA2F7968}" destId="{7D9C4858-A7FB-4353-AE6F-4CEE80652319}" srcOrd="0" destOrd="0" presId="urn:microsoft.com/office/officeart/2005/8/layout/vList2"/>
    <dgm:cxn modelId="{C08CEBAA-7F37-4F4A-8DD8-6E8DCF888A36}" type="presParOf" srcId="{7D9C4858-A7FB-4353-AE6F-4CEE80652319}" destId="{2668FDCA-DD6B-4CF9-8C89-1A43541BAF7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9057B801-A877-4D56-8512-1C6C3E172D5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BF93B7A-1F0E-449F-BACD-AFA255776772}">
      <dgm:prSet custT="1"/>
      <dgm:spPr/>
      <dgm:t>
        <a:bodyPr/>
        <a:lstStyle/>
        <a:p>
          <a:pPr algn="ctr" rtl="1"/>
          <a:r>
            <a:rPr lang="fa-I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معیار های کلی آمادگی مراقبت آغوشی</a:t>
          </a:r>
          <a:endParaRPr lang="en-US" sz="4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F2A938A7-EB20-4CB7-9D10-88DB7FFF4471}" type="parTrans" cxnId="{2494DBD8-721A-433F-928E-6A1BD5640AC6}">
      <dgm:prSet/>
      <dgm:spPr/>
      <dgm:t>
        <a:bodyPr/>
        <a:lstStyle/>
        <a:p>
          <a:endParaRPr lang="en-US"/>
        </a:p>
      </dgm:t>
    </dgm:pt>
    <dgm:pt modelId="{0FBD39B9-00C9-4BA0-948E-559547688E0B}" type="sibTrans" cxnId="{2494DBD8-721A-433F-928E-6A1BD5640AC6}">
      <dgm:prSet/>
      <dgm:spPr/>
      <dgm:t>
        <a:bodyPr/>
        <a:lstStyle/>
        <a:p>
          <a:endParaRPr lang="en-US"/>
        </a:p>
      </dgm:t>
    </dgm:pt>
    <dgm:pt modelId="{2D4FEB0B-5E6E-47DB-9D39-AC5034801A52}" type="pres">
      <dgm:prSet presAssocID="{9057B801-A877-4D56-8512-1C6C3E172D5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29EF550-FC88-45BA-8CE9-A92A191E99BC}" type="pres">
      <dgm:prSet presAssocID="{6BF93B7A-1F0E-449F-BACD-AFA25577677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494DBD8-721A-433F-928E-6A1BD5640AC6}" srcId="{9057B801-A877-4D56-8512-1C6C3E172D5B}" destId="{6BF93B7A-1F0E-449F-BACD-AFA255776772}" srcOrd="0" destOrd="0" parTransId="{F2A938A7-EB20-4CB7-9D10-88DB7FFF4471}" sibTransId="{0FBD39B9-00C9-4BA0-948E-559547688E0B}"/>
    <dgm:cxn modelId="{8BAB9E42-982E-42D9-876C-25D8B4A3F0DD}" type="presOf" srcId="{6BF93B7A-1F0E-449F-BACD-AFA255776772}" destId="{229EF550-FC88-45BA-8CE9-A92A191E99BC}" srcOrd="0" destOrd="0" presId="urn:microsoft.com/office/officeart/2005/8/layout/vList2"/>
    <dgm:cxn modelId="{8433F64C-42F4-4902-8CCC-430C66DD33BD}" type="presOf" srcId="{9057B801-A877-4D56-8512-1C6C3E172D5B}" destId="{2D4FEB0B-5E6E-47DB-9D39-AC5034801A52}" srcOrd="0" destOrd="0" presId="urn:microsoft.com/office/officeart/2005/8/layout/vList2"/>
    <dgm:cxn modelId="{ED20B0DF-1140-48A0-9A9D-C93C824D6CA9}" type="presParOf" srcId="{2D4FEB0B-5E6E-47DB-9D39-AC5034801A52}" destId="{229EF550-FC88-45BA-8CE9-A92A191E99B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A5F874D3-B4EE-4B73-8806-7505312F120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A128BB4-B83B-401F-A969-2E31FBD751B5}">
      <dgm:prSet/>
      <dgm:spPr/>
      <dgm:t>
        <a:bodyPr/>
        <a:lstStyle/>
        <a:p>
          <a:pPr rtl="1"/>
          <a:r>
            <a:rPr lang="fa-I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فاکتور های مرتبط بر شرایط آمادگی مراقبت آغوشی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8F595A56-866F-47ED-A8D4-2C8EEB9161B5}" type="parTrans" cxnId="{08104BEB-15B5-4A47-B6C6-6FD14023B06C}">
      <dgm:prSet/>
      <dgm:spPr/>
      <dgm:t>
        <a:bodyPr/>
        <a:lstStyle/>
        <a:p>
          <a:endParaRPr lang="en-US"/>
        </a:p>
      </dgm:t>
    </dgm:pt>
    <dgm:pt modelId="{16FB3E42-46EF-49D6-A75F-80F7094BFD6D}" type="sibTrans" cxnId="{08104BEB-15B5-4A47-B6C6-6FD14023B06C}">
      <dgm:prSet/>
      <dgm:spPr/>
      <dgm:t>
        <a:bodyPr/>
        <a:lstStyle/>
        <a:p>
          <a:endParaRPr lang="en-US"/>
        </a:p>
      </dgm:t>
    </dgm:pt>
    <dgm:pt modelId="{223F5DBF-A235-4E9A-9E23-EE5FCF6E2C9F}" type="pres">
      <dgm:prSet presAssocID="{A5F874D3-B4EE-4B73-8806-7505312F120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84D3D38-0B71-41D1-BD6C-F618434D35AF}" type="pres">
      <dgm:prSet presAssocID="{7A128BB4-B83B-401F-A969-2E31FBD751B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48C34D0-58A5-49C4-947A-455E0D4FFF94}" type="presOf" srcId="{A5F874D3-B4EE-4B73-8806-7505312F1203}" destId="{223F5DBF-A235-4E9A-9E23-EE5FCF6E2C9F}" srcOrd="0" destOrd="0" presId="urn:microsoft.com/office/officeart/2005/8/layout/vList2"/>
    <dgm:cxn modelId="{08104BEB-15B5-4A47-B6C6-6FD14023B06C}" srcId="{A5F874D3-B4EE-4B73-8806-7505312F1203}" destId="{7A128BB4-B83B-401F-A969-2E31FBD751B5}" srcOrd="0" destOrd="0" parTransId="{8F595A56-866F-47ED-A8D4-2C8EEB9161B5}" sibTransId="{16FB3E42-46EF-49D6-A75F-80F7094BFD6D}"/>
    <dgm:cxn modelId="{E314F3B0-DE73-4662-9751-0770A1675767}" type="presOf" srcId="{7A128BB4-B83B-401F-A969-2E31FBD751B5}" destId="{284D3D38-0B71-41D1-BD6C-F618434D35AF}" srcOrd="0" destOrd="0" presId="urn:microsoft.com/office/officeart/2005/8/layout/vList2"/>
    <dgm:cxn modelId="{0DA385BF-02BB-4351-A480-082B1DB3619E}" type="presParOf" srcId="{223F5DBF-A235-4E9A-9E23-EE5FCF6E2C9F}" destId="{284D3D38-0B71-41D1-BD6C-F618434D35A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C6C5353D-4679-491A-B904-93B7B632014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9E2868-84EE-479A-A50A-B0268EB54EE0}">
      <dgm:prSet custT="1"/>
      <dgm:spPr/>
      <dgm:t>
        <a:bodyPr/>
        <a:lstStyle/>
        <a:p>
          <a:pPr algn="ctr" rtl="1"/>
          <a:r>
            <a:rPr lang="fa-I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شایستگی نوزاد برای مراقبت آغوشی در </a:t>
          </a:r>
          <a:r>
            <a:rPr lang="fa-IR" sz="32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شرايط</a:t>
          </a:r>
          <a:r>
            <a:rPr lang="fa-I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خاص </a:t>
          </a:r>
          <a:endParaRPr lang="en-US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1B169B9C-DF68-4DBD-9FF7-7C68317A2C37}" type="parTrans" cxnId="{8F0D1AB1-3270-40AD-8586-0754DC46CE92}">
      <dgm:prSet/>
      <dgm:spPr/>
      <dgm:t>
        <a:bodyPr/>
        <a:lstStyle/>
        <a:p>
          <a:endParaRPr lang="en-US"/>
        </a:p>
      </dgm:t>
    </dgm:pt>
    <dgm:pt modelId="{1CB3B224-100A-49BA-9D7D-0CFA39C0B221}" type="sibTrans" cxnId="{8F0D1AB1-3270-40AD-8586-0754DC46CE92}">
      <dgm:prSet/>
      <dgm:spPr/>
      <dgm:t>
        <a:bodyPr/>
        <a:lstStyle/>
        <a:p>
          <a:endParaRPr lang="en-US"/>
        </a:p>
      </dgm:t>
    </dgm:pt>
    <dgm:pt modelId="{0AF9FB17-D750-4859-AF41-DB85A822FD86}" type="pres">
      <dgm:prSet presAssocID="{C6C5353D-4679-491A-B904-93B7B632014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166E0E8-1809-4F0D-87C5-49BD28A33EEA}" type="pres">
      <dgm:prSet presAssocID="{6E9E2868-84EE-479A-A50A-B0268EB54EE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F0D1AB1-3270-40AD-8586-0754DC46CE92}" srcId="{C6C5353D-4679-491A-B904-93B7B6320148}" destId="{6E9E2868-84EE-479A-A50A-B0268EB54EE0}" srcOrd="0" destOrd="0" parTransId="{1B169B9C-DF68-4DBD-9FF7-7C68317A2C37}" sibTransId="{1CB3B224-100A-49BA-9D7D-0CFA39C0B221}"/>
    <dgm:cxn modelId="{DE841133-53C6-43DA-95ED-6A42010958BD}" type="presOf" srcId="{6E9E2868-84EE-479A-A50A-B0268EB54EE0}" destId="{A166E0E8-1809-4F0D-87C5-49BD28A33EEA}" srcOrd="0" destOrd="0" presId="urn:microsoft.com/office/officeart/2005/8/layout/vList2"/>
    <dgm:cxn modelId="{91EE3DE1-8CE5-458B-9F84-68C1F3A03EF9}" type="presOf" srcId="{C6C5353D-4679-491A-B904-93B7B6320148}" destId="{0AF9FB17-D750-4859-AF41-DB85A822FD86}" srcOrd="0" destOrd="0" presId="urn:microsoft.com/office/officeart/2005/8/layout/vList2"/>
    <dgm:cxn modelId="{BE4B0D4A-FF0D-45BB-8809-A0C50D93A06D}" type="presParOf" srcId="{0AF9FB17-D750-4859-AF41-DB85A822FD86}" destId="{A166E0E8-1809-4F0D-87C5-49BD28A33EE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49569DD8-9CF3-46C7-84F1-33273558C95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8A1480-BD75-439D-8678-420E018B4799}">
      <dgm:prSet custT="1"/>
      <dgm:spPr/>
      <dgm:t>
        <a:bodyPr/>
        <a:lstStyle/>
        <a:p>
          <a:pPr algn="ctr" rtl="1"/>
          <a:r>
            <a:rPr lang="fa-I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روش انجام مراقبت </a:t>
          </a:r>
          <a:r>
            <a:rPr lang="fa-IR" sz="4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آغوشي</a:t>
          </a:r>
          <a:endParaRPr lang="en-US" sz="4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6FC6597A-00B6-43BC-8C4A-7126A572B9B0}" type="parTrans" cxnId="{D1118A5C-9999-4E52-98FC-0E01213932ED}">
      <dgm:prSet/>
      <dgm:spPr/>
      <dgm:t>
        <a:bodyPr/>
        <a:lstStyle/>
        <a:p>
          <a:endParaRPr lang="en-US"/>
        </a:p>
      </dgm:t>
    </dgm:pt>
    <dgm:pt modelId="{13056164-C0BE-427E-9C9B-B032C5BAD5A4}" type="sibTrans" cxnId="{D1118A5C-9999-4E52-98FC-0E01213932ED}">
      <dgm:prSet/>
      <dgm:spPr/>
      <dgm:t>
        <a:bodyPr/>
        <a:lstStyle/>
        <a:p>
          <a:endParaRPr lang="en-US"/>
        </a:p>
      </dgm:t>
    </dgm:pt>
    <dgm:pt modelId="{4B590618-1812-495A-9CA0-31008A440C2B}" type="pres">
      <dgm:prSet presAssocID="{49569DD8-9CF3-46C7-84F1-33273558C9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AC0E65-900C-4E5E-80E2-BEBAD0F71C7F}" type="pres">
      <dgm:prSet presAssocID="{778A1480-BD75-439D-8678-420E018B4799}" presName="parentText" presStyleLbl="node1" presStyleIdx="0" presStyleCnt="1" custLinFactNeighborX="2084" custLinFactNeighborY="-48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62654A5-D131-4C50-B68E-1C1530EBE693}" type="presOf" srcId="{49569DD8-9CF3-46C7-84F1-33273558C951}" destId="{4B590618-1812-495A-9CA0-31008A440C2B}" srcOrd="0" destOrd="0" presId="urn:microsoft.com/office/officeart/2005/8/layout/vList2"/>
    <dgm:cxn modelId="{D1118A5C-9999-4E52-98FC-0E01213932ED}" srcId="{49569DD8-9CF3-46C7-84F1-33273558C951}" destId="{778A1480-BD75-439D-8678-420E018B4799}" srcOrd="0" destOrd="0" parTransId="{6FC6597A-00B6-43BC-8C4A-7126A572B9B0}" sibTransId="{13056164-C0BE-427E-9C9B-B032C5BAD5A4}"/>
    <dgm:cxn modelId="{971A5CFD-4770-46BF-A535-2968534C1C42}" type="presOf" srcId="{778A1480-BD75-439D-8678-420E018B4799}" destId="{F8AC0E65-900C-4E5E-80E2-BEBAD0F71C7F}" srcOrd="0" destOrd="0" presId="urn:microsoft.com/office/officeart/2005/8/layout/vList2"/>
    <dgm:cxn modelId="{59E7EE2A-5A98-4255-B73A-7885F4DD2B9A}" type="presParOf" srcId="{4B590618-1812-495A-9CA0-31008A440C2B}" destId="{F8AC0E65-900C-4E5E-80E2-BEBAD0F71C7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2761CBD9-23AC-469D-AD55-2B49ABC65A2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81E503-C004-48A3-AC0E-8DBD5C30515B}">
      <dgm:prSet custT="1"/>
      <dgm:spPr/>
      <dgm:t>
        <a:bodyPr/>
        <a:lstStyle/>
        <a:p>
          <a:pPr algn="ctr" rtl="1"/>
          <a:r>
            <a:rPr lang="fa-I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دو </a:t>
          </a:r>
          <a:r>
            <a:rPr lang="fa-IR" sz="4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متغير</a:t>
          </a:r>
          <a:r>
            <a:rPr lang="fa-I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</a:t>
          </a:r>
          <a:r>
            <a:rPr lang="fa-IR" sz="4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اصلي</a:t>
          </a:r>
          <a:r>
            <a:rPr lang="fa-I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در انجام مراقبت آغوشی </a:t>
          </a:r>
          <a:endParaRPr lang="en-US" sz="4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93A735E1-6384-49E7-835B-A43079F8194C}" type="parTrans" cxnId="{0060D681-0D79-4BEE-B3BD-9925683C66D2}">
      <dgm:prSet/>
      <dgm:spPr/>
      <dgm:t>
        <a:bodyPr/>
        <a:lstStyle/>
        <a:p>
          <a:endParaRPr lang="en-US"/>
        </a:p>
      </dgm:t>
    </dgm:pt>
    <dgm:pt modelId="{F9551D85-C14A-4132-AF0A-34C7A119B3F9}" type="sibTrans" cxnId="{0060D681-0D79-4BEE-B3BD-9925683C66D2}">
      <dgm:prSet/>
      <dgm:spPr/>
      <dgm:t>
        <a:bodyPr/>
        <a:lstStyle/>
        <a:p>
          <a:endParaRPr lang="en-US"/>
        </a:p>
      </dgm:t>
    </dgm:pt>
    <dgm:pt modelId="{9C90966F-1196-433F-B75F-4E5AF48817C6}" type="pres">
      <dgm:prSet presAssocID="{2761CBD9-23AC-469D-AD55-2B49ABC65A2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74C8E34-A645-401F-A81F-7D7D567EB4F2}" type="pres">
      <dgm:prSet presAssocID="{7981E503-C004-48A3-AC0E-8DBD5C30515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060D681-0D79-4BEE-B3BD-9925683C66D2}" srcId="{2761CBD9-23AC-469D-AD55-2B49ABC65A2A}" destId="{7981E503-C004-48A3-AC0E-8DBD5C30515B}" srcOrd="0" destOrd="0" parTransId="{93A735E1-6384-49E7-835B-A43079F8194C}" sibTransId="{F9551D85-C14A-4132-AF0A-34C7A119B3F9}"/>
    <dgm:cxn modelId="{DD2794CD-FD69-4FF3-87B6-853898B936FD}" type="presOf" srcId="{2761CBD9-23AC-469D-AD55-2B49ABC65A2A}" destId="{9C90966F-1196-433F-B75F-4E5AF48817C6}" srcOrd="0" destOrd="0" presId="urn:microsoft.com/office/officeart/2005/8/layout/vList2"/>
    <dgm:cxn modelId="{DD78F9AD-C3DD-4390-8276-D24932F11EEC}" type="presOf" srcId="{7981E503-C004-48A3-AC0E-8DBD5C30515B}" destId="{274C8E34-A645-401F-A81F-7D7D567EB4F2}" srcOrd="0" destOrd="0" presId="urn:microsoft.com/office/officeart/2005/8/layout/vList2"/>
    <dgm:cxn modelId="{CB430D39-B547-42A7-B947-E3BE7AE308E7}" type="presParOf" srcId="{9C90966F-1196-433F-B75F-4E5AF48817C6}" destId="{274C8E34-A645-401F-A81F-7D7D567EB4F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D4B6B109-BE23-437A-B44A-7BC614F20C1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CCAF6D-0D86-4F0F-A1C4-4063691ACCB2}">
      <dgm:prSet custT="1"/>
      <dgm:spPr/>
      <dgm:t>
        <a:bodyPr/>
        <a:lstStyle/>
        <a:p>
          <a:pPr algn="ctr" rtl="1"/>
          <a:r>
            <a:rPr lang="fa-IR" sz="4000" b="1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طول مدت مراقبت آغوشی </a:t>
          </a:r>
          <a:endParaRPr lang="en-US" sz="400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3C345FAF-09FF-4E5C-A0D7-7C931094FC58}" type="parTrans" cxnId="{98E005AF-2FFE-4F9E-B32E-4299A43582D6}">
      <dgm:prSet/>
      <dgm:spPr/>
      <dgm:t>
        <a:bodyPr/>
        <a:lstStyle/>
        <a:p>
          <a:endParaRPr lang="en-US" u="non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8ADA6E-8537-40F6-BE60-B64E90159A77}" type="sibTrans" cxnId="{98E005AF-2FFE-4F9E-B32E-4299A43582D6}">
      <dgm:prSet/>
      <dgm:spPr/>
      <dgm:t>
        <a:bodyPr/>
        <a:lstStyle/>
        <a:p>
          <a:endParaRPr lang="en-US" u="non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B685CE-83EE-42E9-BEDF-51D0CA6E2CEF}" type="pres">
      <dgm:prSet presAssocID="{D4B6B109-BE23-437A-B44A-7BC614F20C1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41751A3-B20E-479F-9373-C8013DAA151C}" type="pres">
      <dgm:prSet presAssocID="{84CCAF6D-0D86-4F0F-A1C4-4063691ACCB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EDA5D19-1F7C-46F4-9B01-FF3B84E280A5}" type="presOf" srcId="{D4B6B109-BE23-437A-B44A-7BC614F20C17}" destId="{EAB685CE-83EE-42E9-BEDF-51D0CA6E2CEF}" srcOrd="0" destOrd="0" presId="urn:microsoft.com/office/officeart/2005/8/layout/vList2"/>
    <dgm:cxn modelId="{504684B9-49C8-4EDC-A66D-019964496DA1}" type="presOf" srcId="{84CCAF6D-0D86-4F0F-A1C4-4063691ACCB2}" destId="{541751A3-B20E-479F-9373-C8013DAA151C}" srcOrd="0" destOrd="0" presId="urn:microsoft.com/office/officeart/2005/8/layout/vList2"/>
    <dgm:cxn modelId="{98E005AF-2FFE-4F9E-B32E-4299A43582D6}" srcId="{D4B6B109-BE23-437A-B44A-7BC614F20C17}" destId="{84CCAF6D-0D86-4F0F-A1C4-4063691ACCB2}" srcOrd="0" destOrd="0" parTransId="{3C345FAF-09FF-4E5C-A0D7-7C931094FC58}" sibTransId="{238ADA6E-8537-40F6-BE60-B64E90159A77}"/>
    <dgm:cxn modelId="{692B08FE-0577-4187-B3A3-38D04C0A8E5D}" type="presParOf" srcId="{EAB685CE-83EE-42E9-BEDF-51D0CA6E2CEF}" destId="{541751A3-B20E-479F-9373-C8013DAA151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B330DDB6-E8B4-4777-A203-052FD4B536D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BAF570-9177-4685-95FC-FBDF0B0E0016}">
      <dgm:prSet custT="1"/>
      <dgm:spPr/>
      <dgm:t>
        <a:bodyPr/>
        <a:lstStyle/>
        <a:p>
          <a:pPr algn="ctr" rtl="1"/>
          <a:r>
            <a:rPr lang="en-US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</a:t>
          </a:r>
          <a:r>
            <a:rPr lang="fa-I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بهترین زمان مراقبت آغوشی </a:t>
          </a:r>
          <a:r>
            <a:rPr lang="en-US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	</a:t>
          </a:r>
          <a:endParaRPr lang="fa-IR" sz="4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86866999-2695-4A76-AF46-01F7710684C7}" type="parTrans" cxnId="{58747A58-DE2A-4716-BD24-AC88B68E5513}">
      <dgm:prSet/>
      <dgm:spPr/>
      <dgm:t>
        <a:bodyPr/>
        <a:lstStyle/>
        <a:p>
          <a:endParaRPr lang="en-US" sz="2000"/>
        </a:p>
      </dgm:t>
    </dgm:pt>
    <dgm:pt modelId="{D2D17482-EBAD-42AF-854E-8CA63B08663B}" type="sibTrans" cxnId="{58747A58-DE2A-4716-BD24-AC88B68E5513}">
      <dgm:prSet/>
      <dgm:spPr/>
      <dgm:t>
        <a:bodyPr/>
        <a:lstStyle/>
        <a:p>
          <a:endParaRPr lang="en-US" sz="2000"/>
        </a:p>
      </dgm:t>
    </dgm:pt>
    <dgm:pt modelId="{A24B426D-57AE-4A96-BDB8-3A47BB12C7EB}" type="pres">
      <dgm:prSet presAssocID="{B330DDB6-E8B4-4777-A203-052FD4B536D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017AF8F-661B-4C45-B505-5A289A5830F9}" type="pres">
      <dgm:prSet presAssocID="{9EBAF570-9177-4685-95FC-FBDF0B0E001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8747A58-DE2A-4716-BD24-AC88B68E5513}" srcId="{B330DDB6-E8B4-4777-A203-052FD4B536DE}" destId="{9EBAF570-9177-4685-95FC-FBDF0B0E0016}" srcOrd="0" destOrd="0" parTransId="{86866999-2695-4A76-AF46-01F7710684C7}" sibTransId="{D2D17482-EBAD-42AF-854E-8CA63B08663B}"/>
    <dgm:cxn modelId="{357FA937-8C16-4813-9BBA-7374887DA55D}" type="presOf" srcId="{9EBAF570-9177-4685-95FC-FBDF0B0E0016}" destId="{D017AF8F-661B-4C45-B505-5A289A5830F9}" srcOrd="0" destOrd="0" presId="urn:microsoft.com/office/officeart/2005/8/layout/vList2"/>
    <dgm:cxn modelId="{C5E60435-FB4B-47D4-A438-CB3643EE9FE4}" type="presOf" srcId="{B330DDB6-E8B4-4777-A203-052FD4B536DE}" destId="{A24B426D-57AE-4A96-BDB8-3A47BB12C7EB}" srcOrd="0" destOrd="0" presId="urn:microsoft.com/office/officeart/2005/8/layout/vList2"/>
    <dgm:cxn modelId="{FA9BEB27-37E2-4D68-A228-744A4773D2B8}" type="presParOf" srcId="{A24B426D-57AE-4A96-BDB8-3A47BB12C7EB}" destId="{D017AF8F-661B-4C45-B505-5A289A5830F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80211D31-B93E-4C42-8C73-1F2FA5C8299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1E59441-FE4A-42DE-A9FA-F596C21676F0}">
      <dgm:prSet custT="1"/>
      <dgm:spPr/>
      <dgm:t>
        <a:bodyPr/>
        <a:lstStyle/>
        <a:p>
          <a:pPr algn="ctr" rtl="1"/>
          <a:r>
            <a:rPr lang="fa-I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پایش در حین مراقبت آغوشی </a:t>
          </a:r>
          <a:endParaRPr lang="en-US" sz="4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65DB2FA4-7D56-43B6-8517-0FA564EC6D0F}" type="parTrans" cxnId="{3B7587BE-2C71-49D7-B64F-B3DDEB3CCF4A}">
      <dgm:prSet/>
      <dgm:spPr/>
      <dgm:t>
        <a:bodyPr/>
        <a:lstStyle/>
        <a:p>
          <a:endParaRPr lang="en-US"/>
        </a:p>
      </dgm:t>
    </dgm:pt>
    <dgm:pt modelId="{B46CEE7E-CF72-4EC0-928D-E43507A2017F}" type="sibTrans" cxnId="{3B7587BE-2C71-49D7-B64F-B3DDEB3CCF4A}">
      <dgm:prSet/>
      <dgm:spPr/>
      <dgm:t>
        <a:bodyPr/>
        <a:lstStyle/>
        <a:p>
          <a:endParaRPr lang="en-US"/>
        </a:p>
      </dgm:t>
    </dgm:pt>
    <dgm:pt modelId="{7CF8AE0F-1923-46FC-8ECE-AFEC05724718}" type="pres">
      <dgm:prSet presAssocID="{80211D31-B93E-4C42-8C73-1F2FA5C8299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39DDEF-06CF-46E2-A5C0-278447BDA2FE}" type="pres">
      <dgm:prSet presAssocID="{51E59441-FE4A-42DE-A9FA-F596C21676F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FCE344B-30E1-422F-8BEF-BF822411AEB9}" type="presOf" srcId="{80211D31-B93E-4C42-8C73-1F2FA5C82997}" destId="{7CF8AE0F-1923-46FC-8ECE-AFEC05724718}" srcOrd="0" destOrd="0" presId="urn:microsoft.com/office/officeart/2005/8/layout/vList2"/>
    <dgm:cxn modelId="{3B7587BE-2C71-49D7-B64F-B3DDEB3CCF4A}" srcId="{80211D31-B93E-4C42-8C73-1F2FA5C82997}" destId="{51E59441-FE4A-42DE-A9FA-F596C21676F0}" srcOrd="0" destOrd="0" parTransId="{65DB2FA4-7D56-43B6-8517-0FA564EC6D0F}" sibTransId="{B46CEE7E-CF72-4EC0-928D-E43507A2017F}"/>
    <dgm:cxn modelId="{554E2429-7C35-4768-8710-47FDBEF62512}" type="presOf" srcId="{51E59441-FE4A-42DE-A9FA-F596C21676F0}" destId="{5339DDEF-06CF-46E2-A5C0-278447BDA2FE}" srcOrd="0" destOrd="0" presId="urn:microsoft.com/office/officeart/2005/8/layout/vList2"/>
    <dgm:cxn modelId="{F145E981-4C50-4161-BB71-B33783C291DE}" type="presParOf" srcId="{7CF8AE0F-1923-46FC-8ECE-AFEC05724718}" destId="{5339DDEF-06CF-46E2-A5C0-278447BDA2F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7E4935C2-B254-439C-8EF5-C033DA2F796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6D8F93-3FA2-4436-86FD-EC3D87CD0E59}">
      <dgm:prSet custT="1"/>
      <dgm:spPr/>
      <dgm:t>
        <a:bodyPr/>
        <a:lstStyle/>
        <a:p>
          <a:pPr algn="ctr" rtl="1"/>
          <a:r>
            <a:rPr lang="fa-I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در مراقبت آغوشی</a:t>
          </a:r>
          <a:endParaRPr lang="en-US" sz="4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67C5834F-7BDB-4935-A78D-B2043D5F31E2}" type="parTrans" cxnId="{7C8C85F3-B1CE-4CC4-918B-3D99988CC693}">
      <dgm:prSet/>
      <dgm:spPr/>
      <dgm:t>
        <a:bodyPr/>
        <a:lstStyle/>
        <a:p>
          <a:endParaRPr lang="en-US"/>
        </a:p>
      </dgm:t>
    </dgm:pt>
    <dgm:pt modelId="{AF2DA305-9DA0-4845-9344-0BB20DEDC605}" type="sibTrans" cxnId="{7C8C85F3-B1CE-4CC4-918B-3D99988CC693}">
      <dgm:prSet/>
      <dgm:spPr/>
      <dgm:t>
        <a:bodyPr/>
        <a:lstStyle/>
        <a:p>
          <a:endParaRPr lang="en-US"/>
        </a:p>
      </dgm:t>
    </dgm:pt>
    <dgm:pt modelId="{7D9C4858-A7FB-4353-AE6F-4CEE80652319}" type="pres">
      <dgm:prSet presAssocID="{7E4935C2-B254-439C-8EF5-C033DA2F796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668FDCA-DD6B-4CF9-8C89-1A43541BAF77}" type="pres">
      <dgm:prSet presAssocID="{CE6D8F93-3FA2-4436-86FD-EC3D87CD0E5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B93E1B5-3AAE-4027-B69B-24759C94B60B}" type="presOf" srcId="{7E4935C2-B254-439C-8EF5-C033DA2F7968}" destId="{7D9C4858-A7FB-4353-AE6F-4CEE80652319}" srcOrd="0" destOrd="0" presId="urn:microsoft.com/office/officeart/2005/8/layout/vList2"/>
    <dgm:cxn modelId="{7C8C85F3-B1CE-4CC4-918B-3D99988CC693}" srcId="{7E4935C2-B254-439C-8EF5-C033DA2F7968}" destId="{CE6D8F93-3FA2-4436-86FD-EC3D87CD0E59}" srcOrd="0" destOrd="0" parTransId="{67C5834F-7BDB-4935-A78D-B2043D5F31E2}" sibTransId="{AF2DA305-9DA0-4845-9344-0BB20DEDC605}"/>
    <dgm:cxn modelId="{E2E635C5-9702-4908-BF3E-138C1D9DE4EA}" type="presOf" srcId="{CE6D8F93-3FA2-4436-86FD-EC3D87CD0E59}" destId="{2668FDCA-DD6B-4CF9-8C89-1A43541BAF77}" srcOrd="0" destOrd="0" presId="urn:microsoft.com/office/officeart/2005/8/layout/vList2"/>
    <dgm:cxn modelId="{8C368A0F-FDFE-4788-8F4E-AE9C32EFEEFA}" type="presParOf" srcId="{7D9C4858-A7FB-4353-AE6F-4CEE80652319}" destId="{2668FDCA-DD6B-4CF9-8C89-1A43541BAF7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E46BE9-1544-459C-9959-26E0A88E0052}" type="doc">
      <dgm:prSet loTypeId="urn:microsoft.com/office/officeart/2005/8/layout/vList3#1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24462731-7E0A-48C6-BCFA-FED21C0C9026}">
      <dgm:prSet/>
      <dgm:spPr/>
      <dgm:t>
        <a:bodyPr/>
        <a:lstStyle/>
        <a:p>
          <a:pPr algn="r" rtl="0"/>
          <a:r>
            <a:rPr lang="fa-IR" dirty="0" smtClean="0">
              <a:effectLst/>
              <a:cs typeface="B Nazanin" pitchFamily="2" charset="-78"/>
            </a:rPr>
            <a:t>اولین بار در سال1978 توسط ری و مارتینز در بوگوتا  بدلیل کمبود انکوباتور برای مراقبت از نوزادان کمتر از 2 کیلوگرم ابداع شد</a:t>
          </a:r>
          <a:endParaRPr lang="en-US" b="0" dirty="0">
            <a:effectLst/>
            <a:cs typeface="B Nazanin" pitchFamily="2" charset="-78"/>
          </a:endParaRPr>
        </a:p>
      </dgm:t>
    </dgm:pt>
    <dgm:pt modelId="{698A4855-280F-4B2E-9C8F-05D89B77C12B}" type="sibTrans" cxnId="{D7E4CFA4-AABD-464F-A9FE-693A11461F8A}">
      <dgm:prSet/>
      <dgm:spPr/>
      <dgm:t>
        <a:bodyPr/>
        <a:lstStyle/>
        <a:p>
          <a:pPr algn="l"/>
          <a:endParaRPr lang="en-US" b="0"/>
        </a:p>
      </dgm:t>
    </dgm:pt>
    <dgm:pt modelId="{872F450F-96EC-49A0-B79D-1007617E26A2}" type="parTrans" cxnId="{D7E4CFA4-AABD-464F-A9FE-693A11461F8A}">
      <dgm:prSet/>
      <dgm:spPr/>
      <dgm:t>
        <a:bodyPr/>
        <a:lstStyle/>
        <a:p>
          <a:pPr algn="l"/>
          <a:endParaRPr lang="en-US" b="0"/>
        </a:p>
      </dgm:t>
    </dgm:pt>
    <dgm:pt modelId="{C819958D-7D33-4092-B247-D4888CB5BA3D}" type="pres">
      <dgm:prSet presAssocID="{07E46BE9-1544-459C-9959-26E0A88E005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C49DFA1-AEB5-4804-BAB8-26866F007653}" type="pres">
      <dgm:prSet presAssocID="{24462731-7E0A-48C6-BCFA-FED21C0C9026}" presName="composite" presStyleCnt="0"/>
      <dgm:spPr/>
      <dgm:t>
        <a:bodyPr/>
        <a:lstStyle/>
        <a:p>
          <a:endParaRPr lang="en-US"/>
        </a:p>
      </dgm:t>
    </dgm:pt>
    <dgm:pt modelId="{1392821B-3BA5-4FD5-A46F-4027C25D13DF}" type="pres">
      <dgm:prSet presAssocID="{24462731-7E0A-48C6-BCFA-FED21C0C9026}" presName="imgShp" presStyleLbl="fgImgPlace1" presStyleIdx="0" presStyleCnt="1" custLinFactNeighborX="-12500" custLinFactNeighborY="-691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C7D9B2B-FAA3-4ACE-9B2B-5336B86E05C7}" type="pres">
      <dgm:prSet presAssocID="{24462731-7E0A-48C6-BCFA-FED21C0C9026}" presName="txShp" presStyleLbl="node1" presStyleIdx="0" presStyleCnt="1" custScaleX="114993" custScaleY="132734" custLinFactNeighborX="1499" custLinFactNeighborY="-82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C3F0EF4-2FD3-4604-A7D1-0FAF83BB10EC}" type="presOf" srcId="{24462731-7E0A-48C6-BCFA-FED21C0C9026}" destId="{5C7D9B2B-FAA3-4ACE-9B2B-5336B86E05C7}" srcOrd="0" destOrd="0" presId="urn:microsoft.com/office/officeart/2005/8/layout/vList3#1"/>
    <dgm:cxn modelId="{D7E4CFA4-AABD-464F-A9FE-693A11461F8A}" srcId="{07E46BE9-1544-459C-9959-26E0A88E0052}" destId="{24462731-7E0A-48C6-BCFA-FED21C0C9026}" srcOrd="0" destOrd="0" parTransId="{872F450F-96EC-49A0-B79D-1007617E26A2}" sibTransId="{698A4855-280F-4B2E-9C8F-05D89B77C12B}"/>
    <dgm:cxn modelId="{01A86F1D-F4FD-4691-956D-24BD3449438B}" type="presOf" srcId="{07E46BE9-1544-459C-9959-26E0A88E0052}" destId="{C819958D-7D33-4092-B247-D4888CB5BA3D}" srcOrd="0" destOrd="0" presId="urn:microsoft.com/office/officeart/2005/8/layout/vList3#1"/>
    <dgm:cxn modelId="{ECFD0E3C-3A11-4D0A-92FC-22BA22631ABB}" type="presParOf" srcId="{C819958D-7D33-4092-B247-D4888CB5BA3D}" destId="{3C49DFA1-AEB5-4804-BAB8-26866F007653}" srcOrd="0" destOrd="0" presId="urn:microsoft.com/office/officeart/2005/8/layout/vList3#1"/>
    <dgm:cxn modelId="{C287B196-8F95-4F9B-8FBA-0259E7372DB2}" type="presParOf" srcId="{3C49DFA1-AEB5-4804-BAB8-26866F007653}" destId="{1392821B-3BA5-4FD5-A46F-4027C25D13DF}" srcOrd="0" destOrd="0" presId="urn:microsoft.com/office/officeart/2005/8/layout/vList3#1"/>
    <dgm:cxn modelId="{6DF5883F-C12F-4950-A487-39FE50427F29}" type="presParOf" srcId="{3C49DFA1-AEB5-4804-BAB8-26866F007653}" destId="{5C7D9B2B-FAA3-4ACE-9B2B-5336B86E05C7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9B0CCF6E-5799-4973-BB00-7141579F020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890E656-AD64-4092-A40C-A791A33A56B3}">
      <dgm:prSet custT="1"/>
      <dgm:spPr/>
      <dgm:t>
        <a:bodyPr/>
        <a:lstStyle/>
        <a:p>
          <a:pPr algn="ctr" rtl="1"/>
          <a:r>
            <a:rPr lang="fa-I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در </a:t>
          </a:r>
          <a:r>
            <a:rPr lang="fa-IR" sz="3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شرايط</a:t>
          </a:r>
          <a:r>
            <a:rPr lang="fa-I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</a:t>
          </a:r>
          <a:r>
            <a:rPr lang="fa-IR" sz="3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زير</a:t>
          </a:r>
          <a:r>
            <a:rPr lang="fa-I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شروع مراقبت </a:t>
          </a:r>
          <a:r>
            <a:rPr lang="fa-IR" sz="3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آغوشي</a:t>
          </a:r>
          <a:r>
            <a:rPr lang="fa-I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 </a:t>
          </a:r>
          <a:r>
            <a:rPr lang="fa-IR" sz="36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ممنوع </a:t>
          </a:r>
          <a:r>
            <a:rPr lang="fa-I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است</a:t>
          </a:r>
          <a:endParaRPr lang="en-US" sz="3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C4496B32-FCCB-490A-BE82-ECCCAB42E28B}" type="parTrans" cxnId="{557D0EA9-BA96-447E-ACFF-0440FA71A4D5}">
      <dgm:prSet/>
      <dgm:spPr/>
      <dgm:t>
        <a:bodyPr/>
        <a:lstStyle/>
        <a:p>
          <a:endParaRPr lang="en-US"/>
        </a:p>
      </dgm:t>
    </dgm:pt>
    <dgm:pt modelId="{43F210EF-250F-46B4-9957-27EC8D19B62A}" type="sibTrans" cxnId="{557D0EA9-BA96-447E-ACFF-0440FA71A4D5}">
      <dgm:prSet/>
      <dgm:spPr/>
      <dgm:t>
        <a:bodyPr/>
        <a:lstStyle/>
        <a:p>
          <a:endParaRPr lang="en-US"/>
        </a:p>
      </dgm:t>
    </dgm:pt>
    <dgm:pt modelId="{E383E5C7-63A9-453D-B6F8-3CA2603EB2F0}" type="pres">
      <dgm:prSet presAssocID="{9B0CCF6E-5799-4973-BB00-7141579F020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85315D4-4906-4C97-B974-6531DABBD507}" type="pres">
      <dgm:prSet presAssocID="{D890E656-AD64-4092-A40C-A791A33A56B3}" presName="parentText" presStyleLbl="node1" presStyleIdx="0" presStyleCnt="1" custLinFactNeighborX="90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57D0EA9-BA96-447E-ACFF-0440FA71A4D5}" srcId="{9B0CCF6E-5799-4973-BB00-7141579F020F}" destId="{D890E656-AD64-4092-A40C-A791A33A56B3}" srcOrd="0" destOrd="0" parTransId="{C4496B32-FCCB-490A-BE82-ECCCAB42E28B}" sibTransId="{43F210EF-250F-46B4-9957-27EC8D19B62A}"/>
    <dgm:cxn modelId="{8CF79636-984E-4CB0-965D-5F623A9FB830}" type="presOf" srcId="{9B0CCF6E-5799-4973-BB00-7141579F020F}" destId="{E383E5C7-63A9-453D-B6F8-3CA2603EB2F0}" srcOrd="0" destOrd="0" presId="urn:microsoft.com/office/officeart/2005/8/layout/vList2"/>
    <dgm:cxn modelId="{286FA292-C5F0-403F-B98F-B34B6E3D0A66}" type="presOf" srcId="{D890E656-AD64-4092-A40C-A791A33A56B3}" destId="{C85315D4-4906-4C97-B974-6531DABBD507}" srcOrd="0" destOrd="0" presId="urn:microsoft.com/office/officeart/2005/8/layout/vList2"/>
    <dgm:cxn modelId="{257A7F89-D8C9-43B1-8263-5C6432D15B68}" type="presParOf" srcId="{E383E5C7-63A9-453D-B6F8-3CA2603EB2F0}" destId="{C85315D4-4906-4C97-B974-6531DABBD50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F458FA3B-A10F-4BF3-BBCA-807136CD97B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6552F1A-4AAC-4574-8B2C-E6A1C3B5165F}">
      <dgm:prSet/>
      <dgm:spPr/>
      <dgm:t>
        <a:bodyPr/>
        <a:lstStyle/>
        <a:p>
          <a:pPr algn="ctr" rtl="1"/>
          <a:r>
            <a:rPr lang="fa-I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مراقبت آغوشی چه زمانی باید قطع شود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438B6816-F12D-4D71-B150-6E9A40CD4807}" type="parTrans" cxnId="{A2AEAA07-694D-4B5B-817C-24BF47D956C2}">
      <dgm:prSet/>
      <dgm:spPr/>
      <dgm:t>
        <a:bodyPr/>
        <a:lstStyle/>
        <a:p>
          <a:endParaRPr lang="en-US"/>
        </a:p>
      </dgm:t>
    </dgm:pt>
    <dgm:pt modelId="{11CCE730-EA75-4442-B84D-DDB60B8040A7}" type="sibTrans" cxnId="{A2AEAA07-694D-4B5B-817C-24BF47D956C2}">
      <dgm:prSet/>
      <dgm:spPr/>
      <dgm:t>
        <a:bodyPr/>
        <a:lstStyle/>
        <a:p>
          <a:endParaRPr lang="en-US"/>
        </a:p>
      </dgm:t>
    </dgm:pt>
    <dgm:pt modelId="{8EAE780F-4249-4052-B409-235A1FCF0857}" type="pres">
      <dgm:prSet presAssocID="{F458FA3B-A10F-4BF3-BBCA-807136CD97B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2322DB5-1015-4870-BCFE-397BF710939C}" type="pres">
      <dgm:prSet presAssocID="{E6552F1A-4AAC-4574-8B2C-E6A1C3B5165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AEAA07-694D-4B5B-817C-24BF47D956C2}" srcId="{F458FA3B-A10F-4BF3-BBCA-807136CD97B8}" destId="{E6552F1A-4AAC-4574-8B2C-E6A1C3B5165F}" srcOrd="0" destOrd="0" parTransId="{438B6816-F12D-4D71-B150-6E9A40CD4807}" sibTransId="{11CCE730-EA75-4442-B84D-DDB60B8040A7}"/>
    <dgm:cxn modelId="{F3639A1C-0872-405D-96EB-EC7EB26AFCF2}" type="presOf" srcId="{E6552F1A-4AAC-4574-8B2C-E6A1C3B5165F}" destId="{62322DB5-1015-4870-BCFE-397BF710939C}" srcOrd="0" destOrd="0" presId="urn:microsoft.com/office/officeart/2005/8/layout/vList2"/>
    <dgm:cxn modelId="{D017A445-1F25-4EA5-958C-51180A3EA84B}" type="presOf" srcId="{F458FA3B-A10F-4BF3-BBCA-807136CD97B8}" destId="{8EAE780F-4249-4052-B409-235A1FCF0857}" srcOrd="0" destOrd="0" presId="urn:microsoft.com/office/officeart/2005/8/layout/vList2"/>
    <dgm:cxn modelId="{637D45E8-DA13-4687-8B70-37230CAF29EB}" type="presParOf" srcId="{8EAE780F-4249-4052-B409-235A1FCF0857}" destId="{62322DB5-1015-4870-BCFE-397BF710939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D5C712-6900-4B8E-98EE-EFE55BA1190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4B9307-2368-4A9B-B764-8596FD51DC37}">
      <dgm:prSet custT="1"/>
      <dgm:spPr/>
      <dgm:t>
        <a:bodyPr/>
        <a:lstStyle/>
        <a:p>
          <a:pPr algn="ctr" rtl="1"/>
          <a:r>
            <a:rPr lang="fa-I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مراقبت آغوشی مادر و نوزاد چیست؟ </a:t>
          </a:r>
          <a:endParaRPr lang="en-US" sz="4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1828EA28-C099-4D20-A60E-13BBCFF0C8AA}" type="parTrans" cxnId="{89778B13-58A5-4541-9538-C3F9342D86FC}">
      <dgm:prSet/>
      <dgm:spPr/>
      <dgm:t>
        <a:bodyPr/>
        <a:lstStyle/>
        <a:p>
          <a:endParaRPr lang="en-US"/>
        </a:p>
      </dgm:t>
    </dgm:pt>
    <dgm:pt modelId="{A94BD79A-8E1C-42F5-8313-AA0D1AAC0842}" type="sibTrans" cxnId="{89778B13-58A5-4541-9538-C3F9342D86FC}">
      <dgm:prSet/>
      <dgm:spPr/>
      <dgm:t>
        <a:bodyPr/>
        <a:lstStyle/>
        <a:p>
          <a:endParaRPr lang="en-US"/>
        </a:p>
      </dgm:t>
    </dgm:pt>
    <dgm:pt modelId="{630A5E25-84FB-41B5-8FE8-A538A6691D48}" type="pres">
      <dgm:prSet presAssocID="{58D5C712-6900-4B8E-98EE-EFE55BA1190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5A38A6F-0C46-40CA-9876-309015F7CC6A}" type="pres">
      <dgm:prSet presAssocID="{754B9307-2368-4A9B-B764-8596FD51DC3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F3A3507-1ACF-415F-8802-D7172CF40A33}" type="presOf" srcId="{58D5C712-6900-4B8E-98EE-EFE55BA11905}" destId="{630A5E25-84FB-41B5-8FE8-A538A6691D48}" srcOrd="0" destOrd="0" presId="urn:microsoft.com/office/officeart/2005/8/layout/vList2"/>
    <dgm:cxn modelId="{89778B13-58A5-4541-9538-C3F9342D86FC}" srcId="{58D5C712-6900-4B8E-98EE-EFE55BA11905}" destId="{754B9307-2368-4A9B-B764-8596FD51DC37}" srcOrd="0" destOrd="0" parTransId="{1828EA28-C099-4D20-A60E-13BBCFF0C8AA}" sibTransId="{A94BD79A-8E1C-42F5-8313-AA0D1AAC0842}"/>
    <dgm:cxn modelId="{E15145AF-2CEA-4CFD-B247-34CD2F41804E}" type="presOf" srcId="{754B9307-2368-4A9B-B764-8596FD51DC37}" destId="{55A38A6F-0C46-40CA-9876-309015F7CC6A}" srcOrd="0" destOrd="0" presId="urn:microsoft.com/office/officeart/2005/8/layout/vList2"/>
    <dgm:cxn modelId="{4AB5B3D3-9CE2-453A-8A91-D2351D970EDD}" type="presParOf" srcId="{630A5E25-84FB-41B5-8FE8-A538A6691D48}" destId="{55A38A6F-0C46-40CA-9876-309015F7CC6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38F0885-8286-4074-975E-6BD1A96884F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5C8AA4-CFDB-4986-8EF8-1AC6A00E48BB}">
      <dgm:prSet custT="1"/>
      <dgm:spPr/>
      <dgm:t>
        <a:bodyPr/>
        <a:lstStyle/>
        <a:p>
          <a:pPr algn="ctr" rtl="1"/>
          <a:r>
            <a:rPr lang="fa-I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اجزاء اصلی مراقبت آغوشی</a:t>
          </a:r>
          <a:endParaRPr lang="en-US" sz="4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076EF61B-4B48-40D9-A29C-A986AA36C052}" type="parTrans" cxnId="{7F794E26-817C-4F45-A533-578CC58FE913}">
      <dgm:prSet/>
      <dgm:spPr/>
      <dgm:t>
        <a:bodyPr/>
        <a:lstStyle/>
        <a:p>
          <a:endParaRPr lang="en-US"/>
        </a:p>
      </dgm:t>
    </dgm:pt>
    <dgm:pt modelId="{88C51B2D-78A1-464D-90BA-FC5728129240}" type="sibTrans" cxnId="{7F794E26-817C-4F45-A533-578CC58FE913}">
      <dgm:prSet/>
      <dgm:spPr/>
      <dgm:t>
        <a:bodyPr/>
        <a:lstStyle/>
        <a:p>
          <a:endParaRPr lang="en-US"/>
        </a:p>
      </dgm:t>
    </dgm:pt>
    <dgm:pt modelId="{DB5C6CF0-DE64-4BF1-924F-F8445D657793}" type="pres">
      <dgm:prSet presAssocID="{838F0885-8286-4074-975E-6BD1A96884F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6986DB7-4ADA-46FC-931E-8AD5309FE66B}" type="pres">
      <dgm:prSet presAssocID="{CC5C8AA4-CFDB-4986-8EF8-1AC6A00E48B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C76526B-F199-42B8-8956-36A57EEA0B25}" type="presOf" srcId="{838F0885-8286-4074-975E-6BD1A96884F6}" destId="{DB5C6CF0-DE64-4BF1-924F-F8445D657793}" srcOrd="0" destOrd="0" presId="urn:microsoft.com/office/officeart/2005/8/layout/vList2"/>
    <dgm:cxn modelId="{7F794E26-817C-4F45-A533-578CC58FE913}" srcId="{838F0885-8286-4074-975E-6BD1A96884F6}" destId="{CC5C8AA4-CFDB-4986-8EF8-1AC6A00E48BB}" srcOrd="0" destOrd="0" parTransId="{076EF61B-4B48-40D9-A29C-A986AA36C052}" sibTransId="{88C51B2D-78A1-464D-90BA-FC5728129240}"/>
    <dgm:cxn modelId="{5B3D1550-68B0-4F6A-9823-9FA831AACB76}" type="presOf" srcId="{CC5C8AA4-CFDB-4986-8EF8-1AC6A00E48BB}" destId="{46986DB7-4ADA-46FC-931E-8AD5309FE66B}" srcOrd="0" destOrd="0" presId="urn:microsoft.com/office/officeart/2005/8/layout/vList2"/>
    <dgm:cxn modelId="{7D370921-320E-44F0-BE18-F6B8AB07F5BB}" type="presParOf" srcId="{DB5C6CF0-DE64-4BF1-924F-F8445D657793}" destId="{46986DB7-4ADA-46FC-931E-8AD5309FE66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5BD5D4B-CE43-4D55-81A2-C99FE2DDF55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FCE3BA-6C50-4451-AED6-BC6C832CEC83}">
      <dgm:prSet custT="1"/>
      <dgm:spPr/>
      <dgm:t>
        <a:bodyPr/>
        <a:lstStyle/>
        <a:p>
          <a:pPr algn="ctr" rtl="1"/>
          <a:r>
            <a:rPr lang="fa-I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rPr>
            <a:t>مزایای مراقبت آغوشی برای نوزاد نارس</a:t>
          </a:r>
          <a:endParaRPr lang="en-US" sz="4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itchFamily="2" charset="-78"/>
          </a:endParaRPr>
        </a:p>
      </dgm:t>
    </dgm:pt>
    <dgm:pt modelId="{D2B7934D-D238-417F-8152-943EF6CA9669}" type="parTrans" cxnId="{A0F33B26-85F8-41B5-84BF-E80792D95DDC}">
      <dgm:prSet/>
      <dgm:spPr/>
      <dgm:t>
        <a:bodyPr/>
        <a:lstStyle/>
        <a:p>
          <a:pPr algn="ctr"/>
          <a:endParaRPr lang="en-US" sz="4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4D55E6-C970-4FA3-953A-521DBF44B1BA}" type="sibTrans" cxnId="{A0F33B26-85F8-41B5-84BF-E80792D95DDC}">
      <dgm:prSet/>
      <dgm:spPr/>
      <dgm:t>
        <a:bodyPr/>
        <a:lstStyle/>
        <a:p>
          <a:pPr algn="ctr"/>
          <a:endParaRPr lang="en-US" sz="4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767F42-5DBE-4F31-9A6D-42050C8D5592}" type="pres">
      <dgm:prSet presAssocID="{D5BD5D4B-CE43-4D55-81A2-C99FE2DDF55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77C4FC2-1F29-4C99-A0C9-384F39910AE4}" type="pres">
      <dgm:prSet presAssocID="{4AFCE3BA-6C50-4451-AED6-BC6C832CEC8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96DDC70-F98C-4C9E-944D-2B419D84DDFB}" type="presOf" srcId="{D5BD5D4B-CE43-4D55-81A2-C99FE2DDF55D}" destId="{A4767F42-5DBE-4F31-9A6D-42050C8D5592}" srcOrd="0" destOrd="0" presId="urn:microsoft.com/office/officeart/2005/8/layout/vList2"/>
    <dgm:cxn modelId="{A0F33B26-85F8-41B5-84BF-E80792D95DDC}" srcId="{D5BD5D4B-CE43-4D55-81A2-C99FE2DDF55D}" destId="{4AFCE3BA-6C50-4451-AED6-BC6C832CEC83}" srcOrd="0" destOrd="0" parTransId="{D2B7934D-D238-417F-8152-943EF6CA9669}" sibTransId="{DA4D55E6-C970-4FA3-953A-521DBF44B1BA}"/>
    <dgm:cxn modelId="{18D48A75-08B3-4EB4-896C-671A1D608D2A}" type="presOf" srcId="{4AFCE3BA-6C50-4451-AED6-BC6C832CEC83}" destId="{077C4FC2-1F29-4C99-A0C9-384F39910AE4}" srcOrd="0" destOrd="0" presId="urn:microsoft.com/office/officeart/2005/8/layout/vList2"/>
    <dgm:cxn modelId="{7126CA5A-D5DD-47F6-8555-201C53B9069D}" type="presParOf" srcId="{A4767F42-5DBE-4F31-9A6D-42050C8D5592}" destId="{077C4FC2-1F29-4C99-A0C9-384F39910AE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5BD5D4B-CE43-4D55-81A2-C99FE2DDF55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FCE3BA-6C50-4451-AED6-BC6C832CEC83}">
      <dgm:prSet custT="1"/>
      <dgm:spPr/>
      <dgm:t>
        <a:bodyPr/>
        <a:lstStyle/>
        <a:p>
          <a:pPr algn="ctr" rtl="1"/>
          <a:r>
            <a:rPr lang="fa-I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rPr>
            <a:t>مراقبت آغوشی برای نوزاد نارس</a:t>
          </a:r>
          <a:endParaRPr lang="en-US" sz="4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itchFamily="2" charset="-78"/>
          </a:endParaRPr>
        </a:p>
      </dgm:t>
    </dgm:pt>
    <dgm:pt modelId="{D2B7934D-D238-417F-8152-943EF6CA9669}" type="parTrans" cxnId="{A0F33B26-85F8-41B5-84BF-E80792D95DDC}">
      <dgm:prSet/>
      <dgm:spPr/>
      <dgm:t>
        <a:bodyPr/>
        <a:lstStyle/>
        <a:p>
          <a:pPr algn="ctr"/>
          <a:endParaRPr lang="en-US" sz="4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4D55E6-C970-4FA3-953A-521DBF44B1BA}" type="sibTrans" cxnId="{A0F33B26-85F8-41B5-84BF-E80792D95DDC}">
      <dgm:prSet/>
      <dgm:spPr/>
      <dgm:t>
        <a:bodyPr/>
        <a:lstStyle/>
        <a:p>
          <a:pPr algn="ctr"/>
          <a:endParaRPr lang="en-US" sz="4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767F42-5DBE-4F31-9A6D-42050C8D5592}" type="pres">
      <dgm:prSet presAssocID="{D5BD5D4B-CE43-4D55-81A2-C99FE2DDF55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77C4FC2-1F29-4C99-A0C9-384F39910AE4}" type="pres">
      <dgm:prSet presAssocID="{4AFCE3BA-6C50-4451-AED6-BC6C832CEC8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0F33B26-85F8-41B5-84BF-E80792D95DDC}" srcId="{D5BD5D4B-CE43-4D55-81A2-C99FE2DDF55D}" destId="{4AFCE3BA-6C50-4451-AED6-BC6C832CEC83}" srcOrd="0" destOrd="0" parTransId="{D2B7934D-D238-417F-8152-943EF6CA9669}" sibTransId="{DA4D55E6-C970-4FA3-953A-521DBF44B1BA}"/>
    <dgm:cxn modelId="{4FF1B118-749B-49FB-8612-3C241613D156}" type="presOf" srcId="{4AFCE3BA-6C50-4451-AED6-BC6C832CEC83}" destId="{077C4FC2-1F29-4C99-A0C9-384F39910AE4}" srcOrd="0" destOrd="0" presId="urn:microsoft.com/office/officeart/2005/8/layout/vList2"/>
    <dgm:cxn modelId="{0F6542BD-DB7E-4FA0-99E9-851CBE3DFF53}" type="presOf" srcId="{D5BD5D4B-CE43-4D55-81A2-C99FE2DDF55D}" destId="{A4767F42-5DBE-4F31-9A6D-42050C8D5592}" srcOrd="0" destOrd="0" presId="urn:microsoft.com/office/officeart/2005/8/layout/vList2"/>
    <dgm:cxn modelId="{4DE231D0-20C9-4F08-8412-56B8589BBB0A}" type="presParOf" srcId="{A4767F42-5DBE-4F31-9A6D-42050C8D5592}" destId="{077C4FC2-1F29-4C99-A0C9-384F39910AE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CB460CD-A629-4CF4-A5D4-3BF027851DB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925B447-1ED2-4311-A07A-B6FC8138FA01}">
      <dgm:prSet custT="1"/>
      <dgm:spPr/>
      <dgm:t>
        <a:bodyPr/>
        <a:lstStyle/>
        <a:p>
          <a:pPr algn="ctr" rtl="1"/>
          <a:r>
            <a:rPr lang="fa-IR" sz="44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پایداری ضربان قلب</a:t>
          </a:r>
          <a:endParaRPr lang="en-US" sz="4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DAA09B32-D373-4EBA-8110-F7BF52DDB5C9}" type="parTrans" cxnId="{D07E37B3-DE85-44F5-9D21-04A554B55B44}">
      <dgm:prSet/>
      <dgm:spPr/>
      <dgm:t>
        <a:bodyPr/>
        <a:lstStyle/>
        <a:p>
          <a:endParaRPr lang="en-US"/>
        </a:p>
      </dgm:t>
    </dgm:pt>
    <dgm:pt modelId="{F98C4204-F49A-427E-BD87-18293FFCFBA4}" type="sibTrans" cxnId="{D07E37B3-DE85-44F5-9D21-04A554B55B44}">
      <dgm:prSet/>
      <dgm:spPr/>
      <dgm:t>
        <a:bodyPr/>
        <a:lstStyle/>
        <a:p>
          <a:endParaRPr lang="en-US"/>
        </a:p>
      </dgm:t>
    </dgm:pt>
    <dgm:pt modelId="{4D5F3A3E-645E-4AB6-BDF7-772971199CF4}" type="pres">
      <dgm:prSet presAssocID="{ECB460CD-A629-4CF4-A5D4-3BF027851DB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B5F8CB5-E09B-426E-BF40-C66D1C139E39}" type="pres">
      <dgm:prSet presAssocID="{2925B447-1ED2-4311-A07A-B6FC8138FA0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8709AB8-9F09-47AD-8D80-55189DB8776F}" type="presOf" srcId="{2925B447-1ED2-4311-A07A-B6FC8138FA01}" destId="{8B5F8CB5-E09B-426E-BF40-C66D1C139E39}" srcOrd="0" destOrd="0" presId="urn:microsoft.com/office/officeart/2005/8/layout/vList2"/>
    <dgm:cxn modelId="{D07E37B3-DE85-44F5-9D21-04A554B55B44}" srcId="{ECB460CD-A629-4CF4-A5D4-3BF027851DBA}" destId="{2925B447-1ED2-4311-A07A-B6FC8138FA01}" srcOrd="0" destOrd="0" parTransId="{DAA09B32-D373-4EBA-8110-F7BF52DDB5C9}" sibTransId="{F98C4204-F49A-427E-BD87-18293FFCFBA4}"/>
    <dgm:cxn modelId="{80373623-DC9F-4937-810A-B533AD5563C9}" type="presOf" srcId="{ECB460CD-A629-4CF4-A5D4-3BF027851DBA}" destId="{4D5F3A3E-645E-4AB6-BDF7-772971199CF4}" srcOrd="0" destOrd="0" presId="urn:microsoft.com/office/officeart/2005/8/layout/vList2"/>
    <dgm:cxn modelId="{D1572256-FF72-49F2-A131-1D2BC03D8D28}" type="presParOf" srcId="{4D5F3A3E-645E-4AB6-BDF7-772971199CF4}" destId="{8B5F8CB5-E09B-426E-BF40-C66D1C139E3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A544670-A1B9-4E8A-8F5F-8CE2B2CB2C6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F906517-64BB-4808-A681-8D070FA903FE}">
      <dgm:prSet custT="1"/>
      <dgm:spPr/>
      <dgm:t>
        <a:bodyPr/>
        <a:lstStyle/>
        <a:p>
          <a:pPr algn="ctr" rtl="1"/>
          <a:r>
            <a:rPr lang="fa-I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الگوی تنفسی </a:t>
          </a:r>
          <a:endParaRPr lang="en-US" sz="4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gm:t>
    </dgm:pt>
    <dgm:pt modelId="{9AF0AC2D-DE21-4558-AF6C-C69C08901972}" type="parTrans" cxnId="{ABB2D655-2E90-4488-A85D-6176F4EE1AA7}">
      <dgm:prSet/>
      <dgm:spPr/>
      <dgm:t>
        <a:bodyPr/>
        <a:lstStyle/>
        <a:p>
          <a:endParaRPr lang="en-US"/>
        </a:p>
      </dgm:t>
    </dgm:pt>
    <dgm:pt modelId="{7DF0D475-6E36-4799-99EB-C054412220EE}" type="sibTrans" cxnId="{ABB2D655-2E90-4488-A85D-6176F4EE1AA7}">
      <dgm:prSet/>
      <dgm:spPr/>
      <dgm:t>
        <a:bodyPr/>
        <a:lstStyle/>
        <a:p>
          <a:endParaRPr lang="en-US"/>
        </a:p>
      </dgm:t>
    </dgm:pt>
    <dgm:pt modelId="{288C63AB-8B29-4F30-B61F-86E4931BC73E}" type="pres">
      <dgm:prSet presAssocID="{2A544670-A1B9-4E8A-8F5F-8CE2B2CB2C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B670B73-1965-4DD3-9064-7A2DC2BBC5A7}" type="pres">
      <dgm:prSet presAssocID="{FF906517-64BB-4808-A681-8D070FA903F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7A1828A-DFCB-495E-AB3E-1652920D1663}" type="presOf" srcId="{2A544670-A1B9-4E8A-8F5F-8CE2B2CB2C63}" destId="{288C63AB-8B29-4F30-B61F-86E4931BC73E}" srcOrd="0" destOrd="0" presId="urn:microsoft.com/office/officeart/2005/8/layout/vList2"/>
    <dgm:cxn modelId="{ABB2D655-2E90-4488-A85D-6176F4EE1AA7}" srcId="{2A544670-A1B9-4E8A-8F5F-8CE2B2CB2C63}" destId="{FF906517-64BB-4808-A681-8D070FA903FE}" srcOrd="0" destOrd="0" parTransId="{9AF0AC2D-DE21-4558-AF6C-C69C08901972}" sibTransId="{7DF0D475-6E36-4799-99EB-C054412220EE}"/>
    <dgm:cxn modelId="{25896F14-4486-4E9A-A4E3-B5B8486366A6}" type="presOf" srcId="{FF906517-64BB-4808-A681-8D070FA903FE}" destId="{2B670B73-1965-4DD3-9064-7A2DC2BBC5A7}" srcOrd="0" destOrd="0" presId="urn:microsoft.com/office/officeart/2005/8/layout/vList2"/>
    <dgm:cxn modelId="{CEC5869E-A288-4958-B51D-08276257C05A}" type="presParOf" srcId="{288C63AB-8B29-4F30-B61F-86E4931BC73E}" destId="{2B670B73-1965-4DD3-9064-7A2DC2BBC5A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A3A310-BB5D-49EF-9F8C-2FDE90837BA8}">
      <dsp:nvSpPr>
        <dsp:cNvPr id="0" name=""/>
        <dsp:cNvSpPr/>
      </dsp:nvSpPr>
      <dsp:spPr>
        <a:xfrm>
          <a:off x="0" y="895"/>
          <a:ext cx="7772400" cy="71918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400" b="1" kern="1200" dirty="0" smtClean="0">
              <a:cs typeface="B Nazanin" panose="00000400000000000000" pitchFamily="2" charset="-78"/>
            </a:rPr>
            <a:t>برنامه دوره آموزشی مشاور شیردهی</a:t>
          </a:r>
          <a:endParaRPr lang="en-US" sz="4400" kern="1200" dirty="0">
            <a:cs typeface="B Nazanin" panose="00000400000000000000" pitchFamily="2" charset="-78"/>
          </a:endParaRPr>
        </a:p>
      </dsp:txBody>
      <dsp:txXfrm>
        <a:off x="35108" y="36003"/>
        <a:ext cx="7702184" cy="64896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470DBF-3477-4406-90B0-D2A995F84B42}">
      <dsp:nvSpPr>
        <dsp:cNvPr id="0" name=""/>
        <dsp:cNvSpPr/>
      </dsp:nvSpPr>
      <dsp:spPr>
        <a:xfrm>
          <a:off x="0" y="119"/>
          <a:ext cx="8229600" cy="1142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4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اکسیژن خون </a:t>
          </a:r>
          <a:endParaRPr lang="en-US" sz="4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55785" y="55904"/>
        <a:ext cx="8118030" cy="103119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A774E-C238-4DEC-BE11-25495BB301B3}">
      <dsp:nvSpPr>
        <dsp:cNvPr id="0" name=""/>
        <dsp:cNvSpPr/>
      </dsp:nvSpPr>
      <dsp:spPr>
        <a:xfrm>
          <a:off x="0" y="119"/>
          <a:ext cx="8229600" cy="1142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پیشگیری از استرس ناشی از سرما</a:t>
          </a:r>
          <a:endParaRPr lang="en-US" sz="4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55785" y="55904"/>
        <a:ext cx="8118030" cy="103119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BC0187-A5D8-4CEE-A68C-93A5B7A5FC61}">
      <dsp:nvSpPr>
        <dsp:cNvPr id="0" name=""/>
        <dsp:cNvSpPr/>
      </dsp:nvSpPr>
      <dsp:spPr>
        <a:xfrm>
          <a:off x="0" y="0"/>
          <a:ext cx="3733800" cy="5330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b="1" kern="1200" dirty="0" smtClean="0">
              <a:cs typeface="B Nazanin" panose="00000400000000000000" pitchFamily="2" charset="-78"/>
            </a:rPr>
            <a:t>پستانی که شیر </a:t>
          </a:r>
          <a:r>
            <a:rPr lang="fa-IR" sz="2800" b="1" kern="1200" dirty="0" err="1" smtClean="0">
              <a:cs typeface="B Nazanin" panose="00000400000000000000" pitchFamily="2" charset="-78"/>
            </a:rPr>
            <a:t>نمی</a:t>
          </a:r>
          <a:r>
            <a:rPr lang="fa-IR" sz="2800" b="1" kern="1200" dirty="0" smtClean="0">
              <a:cs typeface="B Nazanin" panose="00000400000000000000" pitchFamily="2" charset="-78"/>
            </a:rPr>
            <a:t> دهد</a:t>
          </a:r>
          <a:endParaRPr lang="en-US" sz="2800" kern="1200" dirty="0">
            <a:cs typeface="B Nazanin" panose="00000400000000000000" pitchFamily="2" charset="-78"/>
          </a:endParaRPr>
        </a:p>
      </dsp:txBody>
      <dsp:txXfrm>
        <a:off x="26023" y="26023"/>
        <a:ext cx="3681754" cy="48103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3DE685-3C43-4EC3-9DCA-C61C6DEC4CEC}">
      <dsp:nvSpPr>
        <dsp:cNvPr id="0" name=""/>
        <dsp:cNvSpPr/>
      </dsp:nvSpPr>
      <dsp:spPr>
        <a:xfrm>
          <a:off x="0" y="0"/>
          <a:ext cx="3584575" cy="5330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b="1" kern="1200" dirty="0" smtClean="0">
              <a:cs typeface="B Nazanin" panose="00000400000000000000" pitchFamily="2" charset="-78"/>
            </a:rPr>
            <a:t>پستانی که شیر می دهد</a:t>
          </a:r>
          <a:endParaRPr lang="en-US" sz="2800" kern="1200" dirty="0">
            <a:cs typeface="B Nazanin" panose="00000400000000000000" pitchFamily="2" charset="-78"/>
          </a:endParaRPr>
        </a:p>
      </dsp:txBody>
      <dsp:txXfrm>
        <a:off x="26023" y="26023"/>
        <a:ext cx="3532529" cy="48103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1C4F2E-1502-4E9B-AC5E-44D23305B55C}">
      <dsp:nvSpPr>
        <dsp:cNvPr id="0" name=""/>
        <dsp:cNvSpPr/>
      </dsp:nvSpPr>
      <dsp:spPr>
        <a:xfrm>
          <a:off x="0" y="119"/>
          <a:ext cx="8229600" cy="1142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افزایش زمان هوشیاری</a:t>
          </a:r>
          <a:endParaRPr lang="en-US" sz="4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55785" y="55904"/>
        <a:ext cx="8118030" cy="103119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E6910-A4E8-4C0B-B803-0E30258238CF}">
      <dsp:nvSpPr>
        <dsp:cNvPr id="0" name=""/>
        <dsp:cNvSpPr/>
      </dsp:nvSpPr>
      <dsp:spPr>
        <a:xfrm>
          <a:off x="0" y="119"/>
          <a:ext cx="8229600" cy="1142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بهبود وزن گیری</a:t>
          </a:r>
          <a:endParaRPr lang="en-US" sz="4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55785" y="55904"/>
        <a:ext cx="8118030" cy="103119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B1C970-81E9-4C77-BA2C-37C86C879932}">
      <dsp:nvSpPr>
        <dsp:cNvPr id="0" name=""/>
        <dsp:cNvSpPr/>
      </dsp:nvSpPr>
      <dsp:spPr>
        <a:xfrm>
          <a:off x="0" y="119"/>
          <a:ext cx="8229600" cy="1142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مزایای مراقبت آغوشی برای والدین</a:t>
          </a:r>
          <a:endParaRPr lang="en-US" sz="4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55785" y="55904"/>
        <a:ext cx="8118030" cy="103119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7192CF-02D8-4965-949C-08224BEA7D1C}">
      <dsp:nvSpPr>
        <dsp:cNvPr id="0" name=""/>
        <dsp:cNvSpPr/>
      </dsp:nvSpPr>
      <dsp:spPr>
        <a:xfrm>
          <a:off x="0" y="1460"/>
          <a:ext cx="8305800" cy="1133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برای استقرار مراقبت آغوشی مورد نیاز است  </a:t>
          </a:r>
          <a:endParaRPr lang="en-US" sz="3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55344" y="56804"/>
        <a:ext cx="8195112" cy="102304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2A7B29-A538-4760-A470-43AC11456D04}">
      <dsp:nvSpPr>
        <dsp:cNvPr id="0" name=""/>
        <dsp:cNvSpPr/>
      </dsp:nvSpPr>
      <dsp:spPr>
        <a:xfrm>
          <a:off x="0" y="505"/>
          <a:ext cx="8229600" cy="10197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rPr>
            <a:t>امكانات ، تجهيزات ،تمهيدات </a:t>
          </a:r>
          <a:endParaRPr lang="en-US" sz="4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itchFamily="2" charset="-78"/>
          </a:endParaRPr>
        </a:p>
      </dsp:txBody>
      <dsp:txXfrm>
        <a:off x="49780" y="50285"/>
        <a:ext cx="8130040" cy="92019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B369A5-0143-45F7-AB13-7B0B456C1F2A}">
      <dsp:nvSpPr>
        <dsp:cNvPr id="0" name=""/>
        <dsp:cNvSpPr/>
      </dsp:nvSpPr>
      <dsp:spPr>
        <a:xfrm>
          <a:off x="0" y="121"/>
          <a:ext cx="7848600" cy="9904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rPr>
            <a:t>وسائل مورد نياز</a:t>
          </a:r>
          <a:r>
            <a:rPr lang="fa-IR" sz="4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rPr>
            <a:t> </a:t>
          </a:r>
          <a:endParaRPr lang="en-US" sz="4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itchFamily="2" charset="-78"/>
          </a:endParaRPr>
        </a:p>
      </dsp:txBody>
      <dsp:txXfrm>
        <a:off x="48351" y="48472"/>
        <a:ext cx="7751898" cy="8937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2D3530-B8AC-4A3F-9AB2-A7F022F4C4C9}">
      <dsp:nvSpPr>
        <dsp:cNvPr id="0" name=""/>
        <dsp:cNvSpPr/>
      </dsp:nvSpPr>
      <dsp:spPr>
        <a:xfrm>
          <a:off x="0" y="3"/>
          <a:ext cx="8686800" cy="1141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rPr>
            <a:t>شروع مراقبت آغوشی مادر و نوزاد از کجا و چه زمانی بود؟</a:t>
          </a:r>
          <a:endParaRPr lang="en-US" sz="3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itchFamily="2" charset="-78"/>
          </a:endParaRPr>
        </a:p>
      </dsp:txBody>
      <dsp:txXfrm>
        <a:off x="55744" y="55747"/>
        <a:ext cx="8575312" cy="103043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68FDCA-DD6B-4CF9-8C89-1A43541BAF77}">
      <dsp:nvSpPr>
        <dsp:cNvPr id="0" name=""/>
        <dsp:cNvSpPr/>
      </dsp:nvSpPr>
      <dsp:spPr>
        <a:xfrm>
          <a:off x="0" y="119"/>
          <a:ext cx="8229600" cy="1142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آماده سازی محیط</a:t>
          </a:r>
          <a:endParaRPr lang="en-US" sz="4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55785" y="55904"/>
        <a:ext cx="8118030" cy="103119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9EF550-FC88-45BA-8CE9-A92A191E99BC}">
      <dsp:nvSpPr>
        <dsp:cNvPr id="0" name=""/>
        <dsp:cNvSpPr/>
      </dsp:nvSpPr>
      <dsp:spPr>
        <a:xfrm>
          <a:off x="0" y="119"/>
          <a:ext cx="8229600" cy="1142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معیار های کلی آمادگی مراقبت آغوشی</a:t>
          </a:r>
          <a:endParaRPr lang="en-US" sz="4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55785" y="55904"/>
        <a:ext cx="8118030" cy="103119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4D3D38-0B71-41D1-BD6C-F618434D35AF}">
      <dsp:nvSpPr>
        <dsp:cNvPr id="0" name=""/>
        <dsp:cNvSpPr/>
      </dsp:nvSpPr>
      <dsp:spPr>
        <a:xfrm>
          <a:off x="0" y="49387"/>
          <a:ext cx="8229600" cy="10442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فاکتور های مرتبط بر شرایط آمادگی مراقبت آغوشی</a:t>
          </a:r>
          <a:endParaRPr lang="en-US" sz="3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50975" y="100362"/>
        <a:ext cx="8127650" cy="942275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66E0E8-1809-4F0D-87C5-49BD28A33EEA}">
      <dsp:nvSpPr>
        <dsp:cNvPr id="0" name=""/>
        <dsp:cNvSpPr/>
      </dsp:nvSpPr>
      <dsp:spPr>
        <a:xfrm>
          <a:off x="0" y="539"/>
          <a:ext cx="8229600" cy="1141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شایستگی نوزاد برای مراقبت آغوشی در </a:t>
          </a:r>
          <a:r>
            <a:rPr lang="fa-IR" sz="32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شرايط</a:t>
          </a:r>
          <a:r>
            <a:rPr lang="fa-IR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خاص </a:t>
          </a:r>
          <a:endParaRPr lang="en-US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55744" y="56283"/>
        <a:ext cx="8118112" cy="1030432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AC0E65-900C-4E5E-80E2-BEBAD0F71C7F}">
      <dsp:nvSpPr>
        <dsp:cNvPr id="0" name=""/>
        <dsp:cNvSpPr/>
      </dsp:nvSpPr>
      <dsp:spPr>
        <a:xfrm>
          <a:off x="0" y="0"/>
          <a:ext cx="7924800" cy="9239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روش انجام مراقبت </a:t>
          </a:r>
          <a:r>
            <a:rPr lang="fa-IR" sz="44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آغوشي</a:t>
          </a:r>
          <a:endParaRPr lang="en-US" sz="4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45103" y="45103"/>
        <a:ext cx="7834594" cy="833728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4C8E34-A645-401F-A81F-7D7D567EB4F2}">
      <dsp:nvSpPr>
        <dsp:cNvPr id="0" name=""/>
        <dsp:cNvSpPr/>
      </dsp:nvSpPr>
      <dsp:spPr>
        <a:xfrm>
          <a:off x="0" y="439"/>
          <a:ext cx="8229600" cy="11421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دو </a:t>
          </a:r>
          <a:r>
            <a:rPr lang="fa-IR" sz="4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متغير</a:t>
          </a:r>
          <a:r>
            <a:rPr lang="fa-IR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</a:t>
          </a:r>
          <a:r>
            <a:rPr lang="fa-IR" sz="4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اصلي</a:t>
          </a:r>
          <a:r>
            <a:rPr lang="fa-IR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در انجام مراقبت آغوشی </a:t>
          </a:r>
          <a:endParaRPr lang="en-US" sz="4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55754" y="56193"/>
        <a:ext cx="8118092" cy="1030613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751A3-B20E-479F-9373-C8013DAA151C}">
      <dsp:nvSpPr>
        <dsp:cNvPr id="0" name=""/>
        <dsp:cNvSpPr/>
      </dsp:nvSpPr>
      <dsp:spPr>
        <a:xfrm>
          <a:off x="0" y="439"/>
          <a:ext cx="8229600" cy="11421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000" b="1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طول مدت مراقبت آغوشی </a:t>
          </a:r>
          <a:endParaRPr lang="en-US" sz="4000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55754" y="56193"/>
        <a:ext cx="8118092" cy="1030613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17AF8F-661B-4C45-B505-5A289A5830F9}">
      <dsp:nvSpPr>
        <dsp:cNvPr id="0" name=""/>
        <dsp:cNvSpPr/>
      </dsp:nvSpPr>
      <dsp:spPr>
        <a:xfrm>
          <a:off x="0" y="119"/>
          <a:ext cx="8229600" cy="1142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</a:t>
          </a:r>
          <a:r>
            <a:rPr lang="fa-IR" sz="4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بهترین زمان مراقبت آغوشی </a:t>
          </a:r>
          <a:r>
            <a:rPr lang="en-US" sz="4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	</a:t>
          </a:r>
          <a:endParaRPr lang="fa-IR" sz="4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55785" y="55904"/>
        <a:ext cx="8118030" cy="1031190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39DDEF-06CF-46E2-A5C0-278447BDA2FE}">
      <dsp:nvSpPr>
        <dsp:cNvPr id="0" name=""/>
        <dsp:cNvSpPr/>
      </dsp:nvSpPr>
      <dsp:spPr>
        <a:xfrm>
          <a:off x="0" y="119"/>
          <a:ext cx="8229600" cy="1142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پایش در حین مراقبت آغوشی </a:t>
          </a:r>
          <a:endParaRPr lang="en-US" sz="4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55785" y="55904"/>
        <a:ext cx="8118030" cy="1031190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68FDCA-DD6B-4CF9-8C89-1A43541BAF77}">
      <dsp:nvSpPr>
        <dsp:cNvPr id="0" name=""/>
        <dsp:cNvSpPr/>
      </dsp:nvSpPr>
      <dsp:spPr>
        <a:xfrm>
          <a:off x="0" y="119"/>
          <a:ext cx="8229600" cy="1142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در مراقبت آغوشی</a:t>
          </a:r>
          <a:endParaRPr lang="en-US" sz="4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55785" y="55904"/>
        <a:ext cx="8118030" cy="10311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D9B2B-FAA3-4ACE-9B2B-5336B86E05C7}">
      <dsp:nvSpPr>
        <dsp:cNvPr id="0" name=""/>
        <dsp:cNvSpPr/>
      </dsp:nvSpPr>
      <dsp:spPr>
        <a:xfrm rot="10800000">
          <a:off x="1676400" y="533395"/>
          <a:ext cx="6875907" cy="399819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28290" tIns="144780" rIns="270256" bIns="144780" numCol="1" spcCol="1270" anchor="ctr" anchorCtr="0">
          <a:noAutofit/>
        </a:bodyPr>
        <a:lstStyle/>
        <a:p>
          <a:pPr lvl="0" algn="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800" kern="1200" dirty="0" smtClean="0">
              <a:effectLst/>
              <a:cs typeface="B Nazanin" pitchFamily="2" charset="-78"/>
            </a:rPr>
            <a:t>اولین بار در سال1978 توسط ری و مارتینز در بوگوتا  بدلیل کمبود انکوباتور برای مراقبت از نوزادان کمتر از 2 کیلوگرم ابداع شد</a:t>
          </a:r>
          <a:endParaRPr lang="en-US" sz="3800" b="0" kern="1200" dirty="0">
            <a:effectLst/>
            <a:cs typeface="B Nazanin" pitchFamily="2" charset="-78"/>
          </a:endParaRPr>
        </a:p>
      </dsp:txBody>
      <dsp:txXfrm rot="10800000">
        <a:off x="2675948" y="533395"/>
        <a:ext cx="5876359" cy="3998194"/>
      </dsp:txXfrm>
    </dsp:sp>
    <dsp:sp modelId="{1392821B-3BA5-4FD5-A46F-4027C25D13DF}">
      <dsp:nvSpPr>
        <dsp:cNvPr id="0" name=""/>
        <dsp:cNvSpPr/>
      </dsp:nvSpPr>
      <dsp:spPr>
        <a:xfrm>
          <a:off x="152399" y="1066793"/>
          <a:ext cx="3012186" cy="301218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5315D4-4906-4C97-B974-6531DABBD507}">
      <dsp:nvSpPr>
        <dsp:cNvPr id="0" name=""/>
        <dsp:cNvSpPr/>
      </dsp:nvSpPr>
      <dsp:spPr>
        <a:xfrm>
          <a:off x="0" y="7850"/>
          <a:ext cx="8396318" cy="1160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در </a:t>
          </a:r>
          <a:r>
            <a:rPr lang="fa-IR" sz="3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شرايط</a:t>
          </a:r>
          <a:r>
            <a:rPr lang="fa-IR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</a:t>
          </a:r>
          <a:r>
            <a:rPr lang="fa-IR" sz="3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زير</a:t>
          </a:r>
          <a:r>
            <a:rPr lang="fa-IR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شروع مراقبت </a:t>
          </a:r>
          <a:r>
            <a:rPr lang="fa-IR" sz="3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آغوشي</a:t>
          </a:r>
          <a:r>
            <a:rPr lang="fa-IR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  </a:t>
          </a:r>
          <a:r>
            <a:rPr lang="fa-IR" sz="36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ممنوع </a:t>
          </a:r>
          <a:r>
            <a:rPr lang="fa-IR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است</a:t>
          </a:r>
          <a:endParaRPr lang="en-US" sz="3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56658" y="64508"/>
        <a:ext cx="8283002" cy="1047324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322DB5-1015-4870-BCFE-397BF710939C}">
      <dsp:nvSpPr>
        <dsp:cNvPr id="0" name=""/>
        <dsp:cNvSpPr/>
      </dsp:nvSpPr>
      <dsp:spPr>
        <a:xfrm>
          <a:off x="0" y="4635"/>
          <a:ext cx="8229600" cy="1133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مراقبت آغوشی چه زمانی باید قطع شود</a:t>
          </a:r>
          <a:endParaRPr lang="en-US" sz="3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55344" y="59979"/>
        <a:ext cx="8118912" cy="10230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A38A6F-0C46-40CA-9876-309015F7CC6A}">
      <dsp:nvSpPr>
        <dsp:cNvPr id="0" name=""/>
        <dsp:cNvSpPr/>
      </dsp:nvSpPr>
      <dsp:spPr>
        <a:xfrm>
          <a:off x="0" y="119"/>
          <a:ext cx="8229600" cy="1142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مراقبت آغوشی مادر و نوزاد چیست؟ </a:t>
          </a:r>
          <a:endParaRPr lang="en-US" sz="4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55785" y="55904"/>
        <a:ext cx="8118030" cy="10311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986DB7-4ADA-46FC-931E-8AD5309FE66B}">
      <dsp:nvSpPr>
        <dsp:cNvPr id="0" name=""/>
        <dsp:cNvSpPr/>
      </dsp:nvSpPr>
      <dsp:spPr>
        <a:xfrm>
          <a:off x="0" y="143"/>
          <a:ext cx="8001000" cy="11363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اجزاء اصلی مراقبت آغوشی</a:t>
          </a:r>
          <a:endParaRPr lang="en-US" sz="4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55473" y="55616"/>
        <a:ext cx="7890054" cy="102541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7C4FC2-1F29-4C99-A0C9-384F39910AE4}">
      <dsp:nvSpPr>
        <dsp:cNvPr id="0" name=""/>
        <dsp:cNvSpPr/>
      </dsp:nvSpPr>
      <dsp:spPr>
        <a:xfrm>
          <a:off x="0" y="425"/>
          <a:ext cx="8229600" cy="10199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rPr>
            <a:t>مزایای مراقبت آغوشی برای نوزاد نارس</a:t>
          </a:r>
          <a:endParaRPr lang="en-US" sz="4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itchFamily="2" charset="-78"/>
          </a:endParaRPr>
        </a:p>
      </dsp:txBody>
      <dsp:txXfrm>
        <a:off x="49788" y="50213"/>
        <a:ext cx="8130024" cy="92033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7C4FC2-1F29-4C99-A0C9-384F39910AE4}">
      <dsp:nvSpPr>
        <dsp:cNvPr id="0" name=""/>
        <dsp:cNvSpPr/>
      </dsp:nvSpPr>
      <dsp:spPr>
        <a:xfrm>
          <a:off x="0" y="425"/>
          <a:ext cx="8229600" cy="10199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rPr>
            <a:t>مراقبت آغوشی برای نوزاد نارس</a:t>
          </a:r>
          <a:endParaRPr lang="en-US" sz="4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itchFamily="2" charset="-78"/>
          </a:endParaRPr>
        </a:p>
      </dsp:txBody>
      <dsp:txXfrm>
        <a:off x="49788" y="50213"/>
        <a:ext cx="8130024" cy="92033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5F8CB5-E09B-426E-BF40-C66D1C139E39}">
      <dsp:nvSpPr>
        <dsp:cNvPr id="0" name=""/>
        <dsp:cNvSpPr/>
      </dsp:nvSpPr>
      <dsp:spPr>
        <a:xfrm>
          <a:off x="0" y="119"/>
          <a:ext cx="8229600" cy="1142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4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پایداری ضربان قلب</a:t>
          </a:r>
          <a:endParaRPr lang="en-US" sz="4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55785" y="55904"/>
        <a:ext cx="8118030" cy="103119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670B73-1965-4DD3-9064-7A2DC2BBC5A7}">
      <dsp:nvSpPr>
        <dsp:cNvPr id="0" name=""/>
        <dsp:cNvSpPr/>
      </dsp:nvSpPr>
      <dsp:spPr>
        <a:xfrm>
          <a:off x="0" y="119"/>
          <a:ext cx="8229600" cy="1142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rPr>
            <a:t>الگوی تنفسی </a:t>
          </a:r>
          <a:endParaRPr lang="en-US" sz="4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anose="00000400000000000000" pitchFamily="2" charset="-78"/>
          </a:endParaRPr>
        </a:p>
      </dsp:txBody>
      <dsp:txXfrm>
        <a:off x="55785" y="55904"/>
        <a:ext cx="8118030" cy="10311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327C70-66F2-4043-B82B-87C8ECE2B8CD}" type="datetimeFigureOut">
              <a:rPr lang="en-US" smtClean="0"/>
              <a:pPr/>
              <a:t>6/7/2015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F9E8F2-E783-49C4-AF7E-F91D20F283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0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a-IR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804F4C-5004-45FF-A05B-0FB08558BE6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>مادرانی که ١٠الی ١٥ ساعت در طی ٥ روز متمادی مراقبت </a:t>
            </a:r>
            <a:r>
              <a:rPr lang="fa-IR" dirty="0" err="1" smtClean="0"/>
              <a:t>کانگوروئی</a:t>
            </a:r>
            <a:r>
              <a:rPr lang="fa-IR" dirty="0" smtClean="0"/>
              <a:t> انجام داده بودند این مساله را یک فرصت عالی برای در آغوش گرفتن، برقراری ارتباط عاطفی و کاهش تنش خود ذکر کردند </a:t>
            </a:r>
          </a:p>
          <a:p>
            <a:r>
              <a:rPr lang="fa-IR" dirty="0" smtClean="0"/>
              <a:t>بعد از ترخیص از بیمارستان مادر اظهار میکرد</a:t>
            </a:r>
          </a:p>
          <a:p>
            <a:r>
              <a:rPr lang="fa-IR" dirty="0" smtClean="0"/>
              <a:t>با فرزندم احساس آشنائی بیشتری دارم</a:t>
            </a:r>
          </a:p>
          <a:p>
            <a:r>
              <a:rPr lang="fa-IR" dirty="0" smtClean="0"/>
              <a:t>بهتر میتوانم گریه های او را درک کنم</a:t>
            </a:r>
          </a:p>
          <a:p>
            <a:r>
              <a:rPr lang="fa-IR" dirty="0" smtClean="0"/>
              <a:t>راحت تر می توانم او را جا به جا کنم</a:t>
            </a:r>
          </a:p>
          <a:p>
            <a:r>
              <a:rPr lang="fa-IR" dirty="0" smtClean="0"/>
              <a:t>راحت تر به او شیر می دهم</a:t>
            </a:r>
          </a:p>
          <a:p>
            <a:r>
              <a:rPr lang="fa-IR" dirty="0" smtClean="0"/>
              <a:t>برای آمدن او به خانه هیجان زده هستم</a:t>
            </a:r>
          </a:p>
          <a:p>
            <a:endParaRPr lang="fa-I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9B46-D306-4D1E-9F4C-DBF7E3B8D79C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a-IR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C03CA0-9ED6-4A39-94AB-1FE62422835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a-IR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00FC29-5DF2-43E6-AA23-B0D7BFF3C4E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a-IR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446561-DEC0-438E-94F4-CD15BD3856C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9E8F2-E783-49C4-AF7E-F91D20F2839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78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در جلسات  اول حضور پرستار/ ماما جهت نظارت بر مراقبت آغوشی </a:t>
            </a:r>
            <a:r>
              <a:rPr lang="fa-IR" dirty="0" err="1" smtClean="0"/>
              <a:t>الزامی</a:t>
            </a:r>
            <a:r>
              <a:rPr lang="fa-IR" dirty="0" smtClean="0"/>
              <a:t> است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9E8F2-E783-49C4-AF7E-F91D20F2839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205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a-IR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DCFB99-CA71-4FB9-A13F-9D566E90373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0F922B-9E03-4E25-BFA4-B131E49348F7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694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a-IR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EAA903-1644-4BBE-B40F-B0099B5E67D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9E8F2-E783-49C4-AF7E-F91D20F2839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40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9E8F2-E783-49C4-AF7E-F91D20F2839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99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قبل از مراقبت </a:t>
            </a:r>
            <a:r>
              <a:rPr lang="fa-IR" dirty="0" err="1" smtClean="0"/>
              <a:t>کانگورویی</a:t>
            </a:r>
            <a:r>
              <a:rPr lang="fa-IR" dirty="0" smtClean="0"/>
              <a:t> تعداد تنفس بسته به میزان بیداری </a:t>
            </a:r>
            <a:r>
              <a:rPr lang="fa-IR" dirty="0" err="1" smtClean="0"/>
              <a:t>وفعالیت</a:t>
            </a:r>
            <a:r>
              <a:rPr lang="fa-IR" dirty="0" smtClean="0"/>
              <a:t> نوزاد 60-15 بار </a:t>
            </a:r>
            <a:r>
              <a:rPr lang="fa-IR" dirty="0" err="1" smtClean="0"/>
              <a:t>دردقیقه</a:t>
            </a:r>
            <a:r>
              <a:rPr lang="fa-IR" dirty="0" smtClean="0"/>
              <a:t> است </a:t>
            </a:r>
          </a:p>
          <a:p>
            <a:r>
              <a:rPr lang="fa-IR" dirty="0" smtClean="0"/>
              <a:t>مصرف اکسیژن با فعالیت و افزایش هوشیاری زیاد می شود و افزایش نیاز به اکسیژن با افزایش تعداد تنفس همراه است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9E8F2-E783-49C4-AF7E-F91D20F2839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320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کلیه الگوهای تنفسی در مراقبت آغوشی بهبود می یابد </a:t>
            </a:r>
          </a:p>
          <a:p>
            <a:r>
              <a:rPr lang="fa-IR" dirty="0" smtClean="0"/>
              <a:t>اما ارزیابی اصلی آن از طریق اندازه گیری میزان اکسیژن خون است 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9E8F2-E783-49C4-AF7E-F91D20F2839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23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مراقبت آغوشی </a:t>
            </a:r>
          </a:p>
          <a:p>
            <a:r>
              <a:rPr lang="fa-IR" dirty="0" smtClean="0"/>
              <a:t>اثر مثبت روی حالت های مطلوب( نظیر خواب آرام و منظم ) و</a:t>
            </a:r>
          </a:p>
          <a:p>
            <a:r>
              <a:rPr lang="fa-IR" dirty="0" smtClean="0"/>
              <a:t>کاهش حالت های </a:t>
            </a:r>
            <a:r>
              <a:rPr lang="fa-IR" dirty="0" err="1" smtClean="0"/>
              <a:t>غیرمطلوب</a:t>
            </a:r>
            <a:r>
              <a:rPr lang="fa-IR" dirty="0" smtClean="0"/>
              <a:t> ( نظیر بیداری </a:t>
            </a:r>
            <a:r>
              <a:rPr lang="fa-IR" dirty="0" err="1" smtClean="0"/>
              <a:t>بسیارفعال</a:t>
            </a:r>
            <a:r>
              <a:rPr lang="fa-IR" dirty="0" smtClean="0"/>
              <a:t>) دارد </a:t>
            </a:r>
          </a:p>
          <a:p>
            <a:r>
              <a:rPr lang="fa-IR" dirty="0" smtClean="0"/>
              <a:t>خواب </a:t>
            </a:r>
          </a:p>
          <a:p>
            <a:r>
              <a:rPr lang="fa-IR" dirty="0" smtClean="0"/>
              <a:t>میزان خواب نوزاد در داخل رحم 22-20 ساعت است </a:t>
            </a:r>
            <a:r>
              <a:rPr lang="fa-IR" dirty="0" err="1" smtClean="0"/>
              <a:t>واز</a:t>
            </a:r>
            <a:r>
              <a:rPr lang="fa-IR" dirty="0" smtClean="0"/>
              <a:t> خواب عمیق لذت </a:t>
            </a:r>
            <a:br>
              <a:rPr lang="fa-IR" dirty="0" smtClean="0"/>
            </a:br>
            <a:r>
              <a:rPr lang="fa-IR" dirty="0" smtClean="0"/>
              <a:t>می برد </a:t>
            </a:r>
          </a:p>
          <a:p>
            <a:r>
              <a:rPr lang="fa-IR" dirty="0" smtClean="0"/>
              <a:t>در </a:t>
            </a:r>
            <a:r>
              <a:rPr lang="en-US" dirty="0" smtClean="0"/>
              <a:t>NICU </a:t>
            </a:r>
            <a:r>
              <a:rPr lang="fa-IR" dirty="0" smtClean="0"/>
              <a:t>خواب آرام و عمیق حداکثر 2 ساعت در روز و دوره های 20-10 ثانیه است </a:t>
            </a:r>
          </a:p>
          <a:p>
            <a:r>
              <a:rPr lang="fa-IR" dirty="0" smtClean="0"/>
              <a:t>بسیاری از اوقات در حالت بیداری یا خواب فعال است </a:t>
            </a:r>
          </a:p>
          <a:p>
            <a:r>
              <a:rPr lang="fa-IR" dirty="0" smtClean="0"/>
              <a:t>در خواب آرام عمیق </a:t>
            </a:r>
          </a:p>
          <a:p>
            <a:r>
              <a:rPr lang="fa-IR" dirty="0" smtClean="0"/>
              <a:t>تنفس منظم ، تغییرات قلب جزئی و بدن آرام است </a:t>
            </a:r>
          </a:p>
          <a:p>
            <a:r>
              <a:rPr lang="fa-IR" dirty="0" smtClean="0"/>
              <a:t>سبب حفظ انرژی می شود </a:t>
            </a:r>
          </a:p>
          <a:p>
            <a:r>
              <a:rPr lang="fa-IR" dirty="0" smtClean="0"/>
              <a:t>مغز در جهت بلوغ فعال می شود </a:t>
            </a:r>
          </a:p>
          <a:p>
            <a:r>
              <a:rPr lang="fa-IR" dirty="0" smtClean="0"/>
              <a:t>به علت تنفس منظم سبب اکسیژن رسانی مناسب می شود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9E8F2-E783-49C4-AF7E-F91D20F2839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89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altLang="en-US" sz="1200" dirty="0" smtClean="0">
                <a:cs typeface="B Yagut" pitchFamily="2" charset="-78"/>
              </a:rPr>
              <a:t>در دوره های غیرفعال یا هوشیاری چشم نوزاد باز و متوجه چیزی است اما بی هدف حرکت </a:t>
            </a:r>
            <a:r>
              <a:rPr lang="fa-IR" altLang="en-US" sz="1200" dirty="0" err="1" smtClean="0">
                <a:cs typeface="B Yagut" pitchFamily="2" charset="-78"/>
              </a:rPr>
              <a:t>نمی</a:t>
            </a:r>
            <a:r>
              <a:rPr lang="fa-IR" altLang="en-US" sz="1200" dirty="0" smtClean="0">
                <a:cs typeface="B Yagut" pitchFamily="2" charset="-78"/>
              </a:rPr>
              <a:t> کند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9E8F2-E783-49C4-AF7E-F91D20F2839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83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a-IR" altLang="en-US" sz="1200" dirty="0" smtClean="0">
                <a:cs typeface="B Yagut" pitchFamily="2" charset="-78"/>
              </a:rPr>
              <a:t>افزایش وزن نوزادان بزرگتر روزانه به 20-15 گرم می رسد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a-IR" altLang="en-US" sz="1200" dirty="0" smtClean="0">
                <a:cs typeface="B Yagut" pitchFamily="2" charset="-78"/>
              </a:rPr>
              <a:t>وزن گیری مداوم 15- 10 گرم نیز به نظر خوب می رسد </a:t>
            </a:r>
            <a:endParaRPr lang="en-US" altLang="en-US" sz="1200" dirty="0" smtClean="0">
              <a:cs typeface="B Yagut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9E8F2-E783-49C4-AF7E-F91D20F2839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74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19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algn="r" rtl="1">
                <a:defRPr/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7" name="Freeform 20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5760 w 5760"/>
                <a:gd name="T3" fmla="*/ 0 h 528"/>
                <a:gd name="T4" fmla="*/ 5760 w 5760"/>
                <a:gd name="T5" fmla="*/ 528 h 528"/>
                <a:gd name="T6" fmla="*/ 48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a-IR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rtl="1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22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23" descr="MOH logo.bmp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5257800"/>
            <a:ext cx="14827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4" descr="logo final moavenat copy.tif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b="24445"/>
          <a:stretch>
            <a:fillRect/>
          </a:stretch>
        </p:blipFill>
        <p:spPr bwMode="auto">
          <a:xfrm>
            <a:off x="3714744" y="304800"/>
            <a:ext cx="163671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ctr">
              <a:defRPr sz="4800" b="1">
                <a:solidFill>
                  <a:schemeClr val="tx2"/>
                </a:solidFill>
                <a:effectLst/>
                <a:cs typeface="B Nazanin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ctr">
              <a:buNone/>
              <a:defRPr b="1">
                <a:solidFill>
                  <a:schemeClr val="tx2"/>
                </a:solidFill>
                <a:cs typeface="B Yagut" pitchFamily="2" charset="-78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103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4322227-A2C0-497B-978A-3B850B4BB6DA}" type="datetime8">
              <a:rPr lang="fa-IR">
                <a:solidFill>
                  <a:prstClr val="black"/>
                </a:solidFill>
              </a:rPr>
              <a:pPr>
                <a:defRPr/>
              </a:pPr>
              <a:t>07 ژوئن 15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4BB55B-7E47-4195-A2B7-D04E507ACA1E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845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099146C-F68F-4ECB-8711-0F2E60761E41}" type="datetime8">
              <a:rPr lang="fa-IR">
                <a:solidFill>
                  <a:prstClr val="black"/>
                </a:solidFill>
              </a:rPr>
              <a:pPr>
                <a:defRPr/>
              </a:pPr>
              <a:t>07 ژوئن 15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B547C27-7494-4632-813B-7E944D519E37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740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188913"/>
            <a:ext cx="6858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39750" y="1341438"/>
            <a:ext cx="8229600" cy="5026025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2145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85025" y="6453188"/>
            <a:ext cx="1958975" cy="215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7982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logo final moavenat copy.tif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7" b="26376"/>
          <a:stretch>
            <a:fillRect/>
          </a:stretch>
        </p:blipFill>
        <p:spPr bwMode="auto">
          <a:xfrm>
            <a:off x="2362200" y="1524000"/>
            <a:ext cx="49990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cs typeface="B Yagut" pitchFamily="2" charset="-78"/>
              </a:defRPr>
            </a:lvl1pPr>
            <a:lvl2pPr>
              <a:defRPr>
                <a:cs typeface="B Yagut" pitchFamily="2" charset="-78"/>
              </a:defRPr>
            </a:lvl2pPr>
            <a:lvl3pPr>
              <a:defRPr>
                <a:cs typeface="B Yagut" pitchFamily="2" charset="-78"/>
              </a:defRPr>
            </a:lvl3pPr>
            <a:lvl4pPr>
              <a:defRPr>
                <a:cs typeface="B Yagut" pitchFamily="2" charset="-78"/>
              </a:defRPr>
            </a:lvl4pPr>
            <a:lvl5pPr>
              <a:defRPr>
                <a:cs typeface="B Yagut" pitchFamily="2" charset="-78"/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effectLst/>
                <a:cs typeface="B Yagut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79A681A-1B13-41B5-884C-C5D05421DE29}" type="datetime8">
              <a:rPr lang="fa-IR">
                <a:solidFill>
                  <a:prstClr val="black"/>
                </a:solidFill>
              </a:rPr>
              <a:pPr>
                <a:defRPr/>
              </a:pPr>
              <a:t>07 ژوئن 15</a:t>
            </a:fld>
            <a:endParaRPr lang="fa-IR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400" b="1">
                <a:latin typeface="+mn-lt"/>
                <a:cs typeface="B Yagut" pitchFamily="2" charset="-78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A915E6-25D4-4478-83EA-8A1184D8A544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521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231DFCD-FB77-4DE6-B2CC-6FF203495E49}" type="datetime8">
              <a:rPr lang="fa-IR">
                <a:solidFill>
                  <a:prstClr val="white"/>
                </a:solidFill>
              </a:rPr>
              <a:pPr>
                <a:defRPr/>
              </a:pPr>
              <a:t>07 ژوئن 15</a:t>
            </a:fld>
            <a:endParaRPr lang="fa-IR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white"/>
                </a:solidFill>
              </a:rPr>
              <a:t>معاونت بهداشت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E68ADEF-94E8-494B-BF1A-52E35ADF85C0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408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DE59C7B-E2AB-4541-BAEF-8BAB74F8E652}" type="datetime8">
              <a:rPr lang="fa-IR">
                <a:solidFill>
                  <a:prstClr val="white"/>
                </a:solidFill>
              </a:rPr>
              <a:pPr>
                <a:defRPr/>
              </a:pPr>
              <a:t>07 ژوئن 15</a:t>
            </a:fld>
            <a:endParaRPr lang="fa-I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white"/>
                </a:solidFill>
              </a:rPr>
              <a:t>معاونت بهداشت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DB0FEEC-C887-49A2-813C-0F3E191FE232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590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40D4AA-27D4-41C4-BFB2-16A2F1B8E079}" type="datetime8">
              <a:rPr lang="fa-IR">
                <a:solidFill>
                  <a:prstClr val="black"/>
                </a:solidFill>
              </a:rPr>
              <a:pPr>
                <a:defRPr/>
              </a:pPr>
              <a:t>07 ژوئن 15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92FDB1-4CDB-401A-97FA-64FF19B31A97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6007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085E94A-5A99-4FEC-B3DB-79BC6CD116B4}" type="datetime8">
              <a:rPr lang="fa-IR">
                <a:solidFill>
                  <a:prstClr val="white"/>
                </a:solidFill>
              </a:rPr>
              <a:pPr>
                <a:defRPr/>
              </a:pPr>
              <a:t>07 ژوئن 15</a:t>
            </a:fld>
            <a:endParaRPr lang="fa-IR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white"/>
                </a:solidFill>
              </a:rPr>
              <a:t>معاونت بهداشت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EA7DEBB-8618-437D-A91E-D0446D021774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838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60FB47D-9166-4B36-BCF5-21BF2D92A47E}" type="datetime8">
              <a:rPr lang="fa-IR">
                <a:solidFill>
                  <a:prstClr val="black"/>
                </a:solidFill>
              </a:rPr>
              <a:pPr>
                <a:defRPr/>
              </a:pPr>
              <a:t>07 ژوئن 15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3E16D21-36F9-4973-9841-CC8DF3F0ED66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695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03E9E74-05A3-4366-A7D0-1E7D00D7C979}" type="datetime8">
              <a:rPr lang="fa-IR">
                <a:solidFill>
                  <a:prstClr val="black"/>
                </a:solidFill>
              </a:rPr>
              <a:pPr>
                <a:defRPr/>
              </a:pPr>
              <a:t>07 ژوئن 15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black"/>
                </a:solidFill>
              </a:rPr>
              <a:t>معاونت بهداشت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8D23939-34E4-4D33-94D5-F50694E1FBFD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1352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6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r" rtl="1">
              <a:defRPr/>
            </a:pPr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a-IR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Connector 2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9CBFC792-2CB2-4E05-9C4E-006BCEE2C476}" type="datetime8">
              <a:rPr lang="fa-IR">
                <a:solidFill>
                  <a:prstClr val="white"/>
                </a:solidFill>
              </a:rPr>
              <a:pPr>
                <a:defRPr/>
              </a:pPr>
              <a:t>07 ژوئن 15</a:t>
            </a:fld>
            <a:endParaRPr lang="fa-IR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>
                <a:solidFill>
                  <a:prstClr val="white"/>
                </a:solidFill>
              </a:rPr>
              <a:t>معاونت بهداشت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6A34DC4-E48F-490F-B258-50DFACCBB024}" type="slidenum">
              <a:rPr lang="fa-I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9114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logo final moavenat copy.tif"/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b="24445"/>
          <a:stretch>
            <a:fillRect/>
          </a:stretch>
        </p:blipFill>
        <p:spPr bwMode="auto">
          <a:xfrm>
            <a:off x="2209800" y="1600200"/>
            <a:ext cx="4800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r" rtl="1"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28" name="Freeform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a-IR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5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4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BD5BEAAF-77F3-4B9E-83D4-7AFADA4381AE}" type="datetime8">
              <a:rPr lang="fa-IR">
                <a:solidFill>
                  <a:prstClr val="black"/>
                </a:solidFill>
              </a:rPr>
              <a:pPr>
                <a:defRPr/>
              </a:pPr>
              <a:t>07 ژوئن 15</a:t>
            </a:fld>
            <a:endParaRPr lang="fa-IR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B Zar" pitchFamily="2" charset="-78"/>
              </a:defRPr>
            </a:lvl1pPr>
            <a:extLst/>
          </a:lstStyle>
          <a:p>
            <a:pPr>
              <a:defRPr/>
            </a:pPr>
            <a:fld id="{3B8F6583-93DF-424E-A836-9A068112C1F4}" type="slidenum">
              <a:rPr lang="fa-IR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/>
              </a:solidFill>
            </a:endParaRPr>
          </a:p>
        </p:txBody>
      </p:sp>
      <p:pic>
        <p:nvPicPr>
          <p:cNvPr id="1037" name="Picture 15" descr="MOH logo.bmp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5943600"/>
            <a:ext cx="9874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2446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r" rtl="1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latin typeface="+mj-lt"/>
          <a:ea typeface="+mj-ea"/>
          <a:cs typeface="B Yagut" pitchFamily="2" charset="-78"/>
        </a:defRPr>
      </a:lvl1pPr>
      <a:lvl2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2pPr>
      <a:lvl3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3pPr>
      <a:lvl4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4pPr>
      <a:lvl5pPr algn="r" rtl="1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5pPr>
      <a:lvl6pPr marL="4572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6pPr>
      <a:lvl7pPr marL="9144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7pPr>
      <a:lvl8pPr marL="13716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8pPr>
      <a:lvl9pPr marL="1828800" algn="r" rtl="1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cs typeface="B Yagut" pitchFamily="2" charset="-78"/>
        </a:defRPr>
      </a:lvl9pPr>
      <a:extLst/>
    </p:titleStyle>
    <p:bodyStyle>
      <a:lvl1pPr marL="365125" indent="-255588" algn="r" rtl="1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B Nazanin" pitchFamily="2" charset="-78"/>
        </a:defRPr>
      </a:lvl1pPr>
      <a:lvl2pPr marL="620713" indent="-228600" algn="r" rtl="1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B Nazanin" pitchFamily="2" charset="-78"/>
        </a:defRPr>
      </a:lvl2pPr>
      <a:lvl3pPr marL="858838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B Nazanin" pitchFamily="2" charset="-78"/>
        </a:defRPr>
      </a:lvl3pPr>
      <a:lvl4pPr marL="1143000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B Nazanin" pitchFamily="2" charset="-78"/>
        </a:defRPr>
      </a:lvl4pPr>
      <a:lvl5pPr marL="1371600" indent="-228600" algn="r" rtl="1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B Nazanin" pitchFamily="2" charset="-78"/>
        </a:defRPr>
      </a:lvl5pPr>
      <a:lvl6pPr marL="16002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mailto:Dr_m_ravari@yahoo.com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3" Type="http://schemas.openxmlformats.org/officeDocument/2006/relationships/diagramLayout" Target="../diagrams/layout12.xml"/><Relationship Id="rId7" Type="http://schemas.openxmlformats.org/officeDocument/2006/relationships/diagramData" Target="../diagrams/data13.xml"/><Relationship Id="rId12" Type="http://schemas.openxmlformats.org/officeDocument/2006/relationships/image" Target="../media/image13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0" Type="http://schemas.openxmlformats.org/officeDocument/2006/relationships/diagramColors" Target="../diagrams/colors13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Relationship Id="rId9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7" Type="http://schemas.openxmlformats.org/officeDocument/2006/relationships/image" Target="../media/image21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7" Type="http://schemas.openxmlformats.org/officeDocument/2006/relationships/image" Target="../media/image22.pn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Relationship Id="rId9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7" Type="http://schemas.openxmlformats.org/officeDocument/2006/relationships/image" Target="../media/image25.pn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7" Type="http://schemas.openxmlformats.org/officeDocument/2006/relationships/image" Target="../media/image29.pn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7" Type="http://schemas.openxmlformats.org/officeDocument/2006/relationships/image" Target="../media/image31.jpeg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7" Type="http://schemas.openxmlformats.org/officeDocument/2006/relationships/image" Target="../media/image32.jpeg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7" Type="http://schemas.openxmlformats.org/officeDocument/2006/relationships/image" Target="../media/image34.png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0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2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823429658"/>
              </p:ext>
            </p:extLst>
          </p:nvPr>
        </p:nvGraphicFramePr>
        <p:xfrm>
          <a:off x="683568" y="1844824"/>
          <a:ext cx="7772400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11560" y="2780928"/>
            <a:ext cx="7772400" cy="1656184"/>
          </a:xfrm>
        </p:spPr>
        <p:txBody>
          <a:bodyPr/>
          <a:lstStyle/>
          <a:p>
            <a:pPr lvl="0"/>
            <a:r>
              <a:rPr lang="fa-IR" sz="3200" dirty="0" smtClean="0">
                <a:cs typeface="B Nazanin" panose="00000400000000000000" pitchFamily="2" charset="-78"/>
              </a:rPr>
              <a:t>مراقبت آغوشی مادر و نوزاد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a-I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KMC</a:t>
            </a:r>
            <a:r>
              <a:rPr lang="fa-I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a-IR" sz="3200" dirty="0" smtClean="0">
              <a:cs typeface="B Nazanin" panose="00000400000000000000" pitchFamily="2" charset="-78"/>
            </a:endParaRPr>
          </a:p>
          <a:p>
            <a:r>
              <a:rPr lang="fa-IR" altLang="en-US" sz="3200" u="sng" dirty="0" smtClean="0"/>
              <a:t> </a:t>
            </a:r>
            <a:r>
              <a:rPr lang="en-US" altLang="en-US" sz="3200" u="sng" dirty="0" smtClean="0"/>
              <a:t>KANGAROO MOTHER CARE</a:t>
            </a:r>
            <a:endParaRPr lang="fa-IR" sz="3200" dirty="0" smtClean="0">
              <a:cs typeface="B Nazanin" panose="00000400000000000000" pitchFamily="2" charset="-78"/>
            </a:endParaRPr>
          </a:p>
          <a:p>
            <a:r>
              <a:rPr lang="fa-IR" sz="3200" dirty="0" smtClean="0">
                <a:cs typeface="B Nazanin" panose="00000400000000000000" pitchFamily="2" charset="-78"/>
              </a:rPr>
              <a:t>تجهیزات </a:t>
            </a:r>
            <a:r>
              <a:rPr lang="fa-IR" sz="3200" dirty="0">
                <a:cs typeface="B Nazanin" panose="00000400000000000000" pitchFamily="2" charset="-78"/>
              </a:rPr>
              <a:t>مورد نیاز، نحوه انجام مراقبت و طول مدت </a:t>
            </a:r>
            <a:r>
              <a:rPr lang="fa-IR" sz="3200" dirty="0" smtClean="0">
                <a:cs typeface="B Nazanin" panose="00000400000000000000" pitchFamily="2" charset="-78"/>
              </a:rPr>
              <a:t>آن </a:t>
            </a:r>
            <a:r>
              <a:rPr lang="fa-IR" sz="2800" dirty="0" smtClean="0">
                <a:cs typeface="B Nazanin" panose="00000400000000000000" pitchFamily="2" charset="-78"/>
              </a:rPr>
              <a:t>دکتر محمود </a:t>
            </a:r>
            <a:r>
              <a:rPr lang="fa-IR" sz="2800" dirty="0" err="1" smtClean="0">
                <a:cs typeface="B Nazanin" panose="00000400000000000000" pitchFamily="2" charset="-78"/>
              </a:rPr>
              <a:t>راوریِ</a:t>
            </a:r>
            <a:r>
              <a:rPr lang="fa-IR" sz="2800" dirty="0" smtClean="0">
                <a:cs typeface="B Nazanin" panose="00000400000000000000" pitchFamily="2" charset="-78"/>
              </a:rPr>
              <a:t> </a:t>
            </a:r>
            <a:r>
              <a:rPr lang="en-US" sz="2400" dirty="0" smtClean="0">
                <a:cs typeface="B Nazanin" panose="00000400000000000000" pitchFamily="2" charset="-78"/>
                <a:hlinkClick r:id="rId7"/>
              </a:rPr>
              <a:t>Dr_m_ravari@yahoo.com</a:t>
            </a:r>
            <a:r>
              <a:rPr lang="en-US" sz="2400" dirty="0" smtClean="0">
                <a:cs typeface="B Nazanin" panose="00000400000000000000" pitchFamily="2" charset="-78"/>
              </a:rPr>
              <a:t> </a:t>
            </a:r>
            <a:r>
              <a:rPr lang="en-US" sz="2800" dirty="0" smtClean="0">
                <a:cs typeface="B Nazanin" panose="00000400000000000000" pitchFamily="2" charset="-78"/>
              </a:rPr>
              <a:t> </a:t>
            </a:r>
            <a:endParaRPr lang="fa-IR" sz="2800" dirty="0" smtClean="0">
              <a:cs typeface="B Nazanin" panose="00000400000000000000" pitchFamily="2" charset="-78"/>
            </a:endParaRPr>
          </a:p>
          <a:p>
            <a:r>
              <a:rPr lang="fa-IR" sz="2800" dirty="0" smtClean="0">
                <a:cs typeface="B Nazanin" panose="00000400000000000000" pitchFamily="2" charset="-78"/>
              </a:rPr>
              <a:t>94/03/18   </a:t>
            </a:r>
            <a:r>
              <a:rPr lang="en-US" sz="3200" dirty="0" smtClean="0">
                <a:cs typeface="B Nazanin" panose="00000400000000000000" pitchFamily="2" charset="-78"/>
              </a:rPr>
              <a:t>  </a:t>
            </a:r>
            <a:endParaRPr lang="en-US" sz="2800" dirty="0" smtClean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6860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159196388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00200"/>
            <a:ext cx="7772400" cy="45259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a-IR" altLang="en-US" sz="3200" dirty="0" smtClean="0">
                <a:cs typeface="B Nazanin" panose="00000400000000000000" pitchFamily="2" charset="-78"/>
              </a:rPr>
              <a:t>فشار </a:t>
            </a:r>
            <a:r>
              <a:rPr lang="fa-IR" altLang="en-US" sz="3200" dirty="0">
                <a:cs typeface="B Nazanin" panose="00000400000000000000" pitchFamily="2" charset="-78"/>
              </a:rPr>
              <a:t>اکسیژن در سلولهای خونی حتی در جلسات کوتاه ده دقیقه ای افزایش </a:t>
            </a:r>
            <a:r>
              <a:rPr lang="fa-IR" altLang="en-US" sz="3200" dirty="0" smtClean="0">
                <a:cs typeface="B Nazanin" panose="00000400000000000000" pitchFamily="2" charset="-78"/>
              </a:rPr>
              <a:t>می یابد </a:t>
            </a:r>
            <a:endParaRPr lang="fa-IR" altLang="en-US" sz="3200" dirty="0">
              <a:cs typeface="B Nazanin" panose="00000400000000000000" pitchFamily="2" charset="-78"/>
            </a:endParaRPr>
          </a:p>
          <a:p>
            <a:pPr>
              <a:lnSpc>
                <a:spcPct val="150000"/>
              </a:lnSpc>
            </a:pPr>
            <a:r>
              <a:rPr lang="fa-IR" altLang="en-US" sz="3200" dirty="0" smtClean="0">
                <a:cs typeface="B Nazanin" panose="00000400000000000000" pitchFamily="2" charset="-78"/>
              </a:rPr>
              <a:t>افزایش میزان </a:t>
            </a:r>
            <a:r>
              <a:rPr lang="fa-IR" altLang="en-US" sz="3200" dirty="0">
                <a:cs typeface="B Nazanin" panose="00000400000000000000" pitchFamily="2" charset="-78"/>
              </a:rPr>
              <a:t>اشباع </a:t>
            </a:r>
            <a:r>
              <a:rPr lang="fa-IR" altLang="en-US" sz="3200" dirty="0" smtClean="0">
                <a:cs typeface="B Nazanin" panose="00000400000000000000" pitchFamily="2" charset="-78"/>
              </a:rPr>
              <a:t>اکسیژن </a:t>
            </a:r>
            <a:endParaRPr lang="fa-IR" altLang="en-US" sz="3200" dirty="0">
              <a:cs typeface="B Nazanin" panose="00000400000000000000" pitchFamily="2" charset="-78"/>
            </a:endParaRPr>
          </a:p>
          <a:p>
            <a:pPr>
              <a:lnSpc>
                <a:spcPct val="150000"/>
              </a:lnSpc>
            </a:pPr>
            <a:r>
              <a:rPr lang="fa-IR" altLang="en-US" sz="3200" dirty="0" smtClean="0">
                <a:cs typeface="B Nazanin" panose="00000400000000000000" pitchFamily="2" charset="-78"/>
              </a:rPr>
              <a:t>کاهش </a:t>
            </a:r>
            <a:r>
              <a:rPr lang="fa-IR" altLang="en-US" sz="3200" dirty="0">
                <a:cs typeface="B Nazanin" panose="00000400000000000000" pitchFamily="2" charset="-78"/>
              </a:rPr>
              <a:t>دی اکسید کربن و به تبع آن افزایش اکسیژن </a:t>
            </a:r>
            <a:r>
              <a:rPr lang="fa-IR" altLang="en-US" sz="3200" dirty="0" smtClean="0">
                <a:cs typeface="B Nazanin" panose="00000400000000000000" pitchFamily="2" charset="-78"/>
              </a:rPr>
              <a:t>خون </a:t>
            </a:r>
          </a:p>
          <a:p>
            <a:pPr>
              <a:lnSpc>
                <a:spcPct val="150000"/>
              </a:lnSpc>
            </a:pPr>
            <a:r>
              <a:rPr lang="fa-IR" altLang="en-US" sz="3200" dirty="0" smtClean="0">
                <a:cs typeface="B Nazanin" panose="00000400000000000000" pitchFamily="2" charset="-78"/>
              </a:rPr>
              <a:t>کاهش </a:t>
            </a:r>
            <a:r>
              <a:rPr lang="fa-IR" altLang="en-US" sz="3200" dirty="0">
                <a:cs typeface="B Nazanin" panose="00000400000000000000" pitchFamily="2" charset="-78"/>
              </a:rPr>
              <a:t>مشکلات </a:t>
            </a:r>
            <a:r>
              <a:rPr lang="fa-IR" altLang="en-US" sz="3200" dirty="0" smtClean="0">
                <a:cs typeface="B Nazanin" panose="00000400000000000000" pitchFamily="2" charset="-78"/>
              </a:rPr>
              <a:t>تنفسی</a:t>
            </a:r>
            <a:endParaRPr lang="en-US" altLang="en-US" sz="32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411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865553003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76400"/>
            <a:ext cx="8415338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a-IR" altLang="en-US" sz="3200" dirty="0">
                <a:cs typeface="B Nazanin" panose="00000400000000000000" pitchFamily="2" charset="-78"/>
              </a:rPr>
              <a:t>گرم ماندن برای نوزاد </a:t>
            </a:r>
            <a:r>
              <a:rPr lang="fa-IR" altLang="en-US" sz="3200" dirty="0" smtClean="0">
                <a:cs typeface="B Nazanin" panose="00000400000000000000" pitchFamily="2" charset="-78"/>
              </a:rPr>
              <a:t>نارس بسیار </a:t>
            </a:r>
            <a:r>
              <a:rPr lang="fa-IR" altLang="en-US" sz="3200" dirty="0">
                <a:cs typeface="B Nazanin" panose="00000400000000000000" pitchFamily="2" charset="-78"/>
              </a:rPr>
              <a:t>مهم است </a:t>
            </a:r>
          </a:p>
          <a:p>
            <a:pPr>
              <a:lnSpc>
                <a:spcPct val="90000"/>
              </a:lnSpc>
            </a:pPr>
            <a:r>
              <a:rPr lang="fa-IR" altLang="en-US" sz="3200" dirty="0">
                <a:cs typeface="B Nazanin" panose="00000400000000000000" pitchFamily="2" charset="-78"/>
              </a:rPr>
              <a:t>گرم شدن نوزاد از </a:t>
            </a:r>
            <a:r>
              <a:rPr lang="fa-IR" altLang="en-US" sz="3200" b="1" dirty="0" smtClean="0">
                <a:cs typeface="B Nazanin" panose="00000400000000000000" pitchFamily="2" charset="-78"/>
                <a:hlinkClick r:id="" action="ppaction://customshow?id=0&amp;return=true"/>
              </a:rPr>
              <a:t>تماس </a:t>
            </a:r>
            <a:r>
              <a:rPr lang="fa-IR" altLang="en-US" sz="3200" b="1" dirty="0">
                <a:cs typeface="B Nazanin" panose="00000400000000000000" pitchFamily="2" charset="-78"/>
                <a:hlinkClick r:id="" action="ppaction://customshow?id=0&amp;return=true"/>
              </a:rPr>
              <a:t>پوست با پوست </a:t>
            </a:r>
            <a:r>
              <a:rPr lang="fa-IR" altLang="en-US" sz="3200" b="1" dirty="0" smtClean="0">
                <a:cs typeface="B Nazanin" panose="00000400000000000000" pitchFamily="2" charset="-78"/>
                <a:hlinkClick r:id="" action="ppaction://customshow?id=0&amp;return=true"/>
              </a:rPr>
              <a:t>مادر </a:t>
            </a:r>
            <a:endParaRPr lang="fa-IR" altLang="en-US" sz="3200" b="1" dirty="0" smtClean="0">
              <a:cs typeface="B Nazanin" panose="00000400000000000000" pitchFamily="2" charset="-78"/>
            </a:endParaRPr>
          </a:p>
          <a:p>
            <a:pPr>
              <a:lnSpc>
                <a:spcPct val="90000"/>
              </a:lnSpc>
            </a:pPr>
            <a:r>
              <a:rPr lang="fa-IR" altLang="en-US" sz="3200" dirty="0" smtClean="0">
                <a:cs typeface="B Nazanin" panose="00000400000000000000" pitchFamily="2" charset="-78"/>
              </a:rPr>
              <a:t>گرم </a:t>
            </a:r>
            <a:r>
              <a:rPr lang="fa-IR" altLang="en-US" sz="3200" dirty="0">
                <a:cs typeface="B Nazanin" panose="00000400000000000000" pitchFamily="2" charset="-78"/>
              </a:rPr>
              <a:t>شدن در طی مراقبت آغوشی روند خاصی دارد</a:t>
            </a:r>
          </a:p>
          <a:p>
            <a:pPr lvl="1">
              <a:lnSpc>
                <a:spcPct val="90000"/>
              </a:lnSpc>
            </a:pPr>
            <a:r>
              <a:rPr lang="fa-IR" altLang="en-US" sz="2800" dirty="0">
                <a:cs typeface="B Nazanin" panose="00000400000000000000" pitchFamily="2" charset="-78"/>
              </a:rPr>
              <a:t>بالا رفتن سریع درجه حرارت در ده دقیقه اول </a:t>
            </a:r>
          </a:p>
          <a:p>
            <a:pPr lvl="1">
              <a:lnSpc>
                <a:spcPct val="90000"/>
              </a:lnSpc>
            </a:pPr>
            <a:r>
              <a:rPr lang="fa-IR" altLang="en-US" sz="2800" dirty="0">
                <a:cs typeface="B Nazanin" panose="00000400000000000000" pitchFamily="2" charset="-78"/>
              </a:rPr>
              <a:t>باقی ماندن در محدوده طبیعی </a:t>
            </a:r>
            <a:r>
              <a:rPr lang="fa-IR" altLang="en-US" sz="2800" dirty="0" err="1">
                <a:cs typeface="B Nazanin" panose="00000400000000000000" pitchFamily="2" charset="-78"/>
              </a:rPr>
              <a:t>دربقیه</a:t>
            </a:r>
            <a:r>
              <a:rPr lang="fa-IR" altLang="en-US" sz="2800" dirty="0">
                <a:cs typeface="B Nazanin" panose="00000400000000000000" pitchFamily="2" charset="-78"/>
              </a:rPr>
              <a:t> مدت </a:t>
            </a:r>
            <a:r>
              <a:rPr lang="fa-IR" altLang="en-US" sz="2800" dirty="0" smtClean="0">
                <a:cs typeface="B Nazanin" panose="00000400000000000000" pitchFamily="2" charset="-78"/>
              </a:rPr>
              <a:t>مراقبت</a:t>
            </a:r>
            <a:endParaRPr lang="fa-IR" altLang="en-US" sz="2800" dirty="0">
              <a:cs typeface="B Nazanin" panose="00000400000000000000" pitchFamily="2" charset="-78"/>
            </a:endParaRPr>
          </a:p>
          <a:p>
            <a:pPr>
              <a:lnSpc>
                <a:spcPct val="90000"/>
              </a:lnSpc>
            </a:pPr>
            <a:r>
              <a:rPr lang="fa-IR" altLang="en-US" sz="3200" dirty="0">
                <a:cs typeface="B Nazanin" panose="00000400000000000000" pitchFamily="2" charset="-78"/>
              </a:rPr>
              <a:t>مراقبت آغوشی باعث پایداری دمای بدن می شود  </a:t>
            </a:r>
          </a:p>
          <a:p>
            <a:pPr>
              <a:lnSpc>
                <a:spcPct val="90000"/>
              </a:lnSpc>
            </a:pPr>
            <a:r>
              <a:rPr lang="fa-IR" altLang="en-US" sz="3200" dirty="0">
                <a:cs typeface="B Nazanin" panose="00000400000000000000" pitchFamily="2" charset="-78"/>
              </a:rPr>
              <a:t>کمک به خواب نوزاد نارس</a:t>
            </a:r>
          </a:p>
          <a:p>
            <a:pPr>
              <a:lnSpc>
                <a:spcPct val="90000"/>
              </a:lnSpc>
            </a:pPr>
            <a:r>
              <a:rPr lang="fa-IR" altLang="en-US" sz="3200" dirty="0">
                <a:cs typeface="B Nazanin" panose="00000400000000000000" pitchFamily="2" charset="-78"/>
              </a:rPr>
              <a:t>توانائی استفاده </a:t>
            </a:r>
            <a:r>
              <a:rPr lang="fa-IR" altLang="en-US" sz="3200" dirty="0" err="1">
                <a:cs typeface="B Nazanin" panose="00000400000000000000" pitchFamily="2" charset="-78"/>
              </a:rPr>
              <a:t>موثراز</a:t>
            </a:r>
            <a:r>
              <a:rPr lang="fa-IR" altLang="en-US" sz="3200" dirty="0">
                <a:cs typeface="B Nazanin" panose="00000400000000000000" pitchFamily="2" charset="-78"/>
              </a:rPr>
              <a:t> انرژی دریافتی و تسریع رشد و تکامل </a:t>
            </a:r>
            <a:endParaRPr lang="en-US" altLang="en-US" sz="32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35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059960114"/>
              </p:ext>
            </p:extLst>
          </p:nvPr>
        </p:nvGraphicFramePr>
        <p:xfrm>
          <a:off x="1066800" y="990600"/>
          <a:ext cx="3733800" cy="53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123136268"/>
              </p:ext>
            </p:extLst>
          </p:nvPr>
        </p:nvGraphicFramePr>
        <p:xfrm>
          <a:off x="4800600" y="990600"/>
          <a:ext cx="3584575" cy="53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9" name="Picture 2" descr="C:\Users\Admin\Desktop\Picture1.pn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12" cstate="print"/>
          <a:srcRect l="8213" t="35714" r="50722" b="4286"/>
          <a:stretch>
            <a:fillRect/>
          </a:stretch>
        </p:blipFill>
        <p:spPr>
          <a:xfrm>
            <a:off x="1219200" y="1830387"/>
            <a:ext cx="3430588" cy="3198813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C:\Users\Admin\Desktop\Picture1.pn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12" cstate="print"/>
          <a:srcRect l="57490" t="37143" r="1445" b="2857"/>
          <a:stretch>
            <a:fillRect/>
          </a:stretch>
        </p:blipFill>
        <p:spPr>
          <a:xfrm>
            <a:off x="4876800" y="1828800"/>
            <a:ext cx="3429000" cy="3198813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150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6144" y="1506075"/>
            <a:ext cx="7986831" cy="4114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a-IR" altLang="en-US" sz="3200" dirty="0" smtClean="0">
                <a:cs typeface="B Nazanin" panose="00000400000000000000" pitchFamily="2" charset="-78"/>
              </a:rPr>
              <a:t>نوزاد </a:t>
            </a:r>
            <a:r>
              <a:rPr lang="fa-IR" altLang="en-US" sz="3200" dirty="0">
                <a:cs typeface="B Nazanin" panose="00000400000000000000" pitchFamily="2" charset="-78"/>
              </a:rPr>
              <a:t>طولانی تر </a:t>
            </a:r>
            <a:r>
              <a:rPr lang="fa-IR" altLang="en-US" sz="3200" dirty="0" smtClean="0">
                <a:cs typeface="B Nazanin" panose="00000400000000000000" pitchFamily="2" charset="-78"/>
              </a:rPr>
              <a:t>و به </a:t>
            </a:r>
            <a:r>
              <a:rPr lang="fa-IR" altLang="en-US" sz="3200" dirty="0">
                <a:cs typeface="B Nazanin" panose="00000400000000000000" pitchFamily="2" charset="-78"/>
              </a:rPr>
              <a:t>دفعات بیشتری می خوابد </a:t>
            </a:r>
          </a:p>
          <a:p>
            <a:pPr>
              <a:lnSpc>
                <a:spcPct val="150000"/>
              </a:lnSpc>
            </a:pPr>
            <a:r>
              <a:rPr lang="fa-IR" altLang="en-US" sz="3200" dirty="0">
                <a:cs typeface="B Nazanin" panose="00000400000000000000" pitchFamily="2" charset="-78"/>
              </a:rPr>
              <a:t>خواب دوبرابر و خواب آرام و منظم </a:t>
            </a:r>
            <a:r>
              <a:rPr lang="fa-IR" altLang="en-US" sz="3200" dirty="0" smtClean="0">
                <a:cs typeface="B Nazanin" panose="00000400000000000000" pitchFamily="2" charset="-78"/>
              </a:rPr>
              <a:t>2/5 </a:t>
            </a:r>
            <a:r>
              <a:rPr lang="fa-IR" altLang="en-US" sz="3200" dirty="0">
                <a:cs typeface="B Nazanin" panose="00000400000000000000" pitchFamily="2" charset="-78"/>
              </a:rPr>
              <a:t>برابر می شود </a:t>
            </a:r>
          </a:p>
          <a:p>
            <a:pPr>
              <a:lnSpc>
                <a:spcPct val="150000"/>
              </a:lnSpc>
            </a:pPr>
            <a:r>
              <a:rPr lang="fa-IR" altLang="en-US" sz="3200" dirty="0">
                <a:cs typeface="B Nazanin" panose="00000400000000000000" pitchFamily="2" charset="-78"/>
              </a:rPr>
              <a:t>ممکن است نوزاد  به خواب عمیق برود ( 13 تا 26 دقیقه)</a:t>
            </a:r>
          </a:p>
          <a:p>
            <a:pPr>
              <a:lnSpc>
                <a:spcPct val="150000"/>
              </a:lnSpc>
            </a:pPr>
            <a:r>
              <a:rPr lang="fa-IR" altLang="en-US" sz="3200" dirty="0">
                <a:cs typeface="B Nazanin" panose="00000400000000000000" pitchFamily="2" charset="-78"/>
              </a:rPr>
              <a:t>خواب یکی از موثرترین راه های درمانی است </a:t>
            </a:r>
          </a:p>
          <a:p>
            <a:pPr>
              <a:lnSpc>
                <a:spcPct val="150000"/>
              </a:lnSpc>
            </a:pPr>
            <a:r>
              <a:rPr lang="fa-IR" altLang="en-US" sz="3200" dirty="0">
                <a:cs typeface="B Nazanin" panose="00000400000000000000" pitchFamily="2" charset="-78"/>
              </a:rPr>
              <a:t>در صورت کافی بودن خواب </a:t>
            </a:r>
            <a:r>
              <a:rPr lang="fa-IR" altLang="en-US" sz="3200" dirty="0" smtClean="0">
                <a:cs typeface="B Nazanin" panose="00000400000000000000" pitchFamily="2" charset="-78"/>
              </a:rPr>
              <a:t>نوزاد در </a:t>
            </a:r>
            <a:r>
              <a:rPr lang="fa-IR" altLang="en-US" sz="3200" dirty="0">
                <a:cs typeface="B Nazanin" panose="00000400000000000000" pitchFamily="2" charset="-78"/>
              </a:rPr>
              <a:t>زمان </a:t>
            </a:r>
            <a:r>
              <a:rPr lang="fa-IR" altLang="en-US" sz="3200" dirty="0" smtClean="0">
                <a:cs typeface="B Nazanin" panose="00000400000000000000" pitchFamily="2" charset="-78"/>
              </a:rPr>
              <a:t>هوشیاری( </a:t>
            </a:r>
            <a:r>
              <a:rPr lang="fa-IR" altLang="en-US" sz="3200" dirty="0">
                <a:cs typeface="B Nazanin" panose="00000400000000000000" pitchFamily="2" charset="-78"/>
              </a:rPr>
              <a:t>حوالی هفته 38) با مادر ارتباط برقرار می کند </a:t>
            </a:r>
            <a:endParaRPr lang="en-US" altLang="en-US" sz="3200" dirty="0">
              <a:cs typeface="B Nazanin" panose="00000400000000000000" pitchFamily="2" charset="-78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20359" y="457200"/>
            <a:ext cx="8229600" cy="1142760"/>
            <a:chOff x="0" y="119"/>
            <a:chExt cx="8229600" cy="1142760"/>
          </a:xfrm>
        </p:grpSpPr>
        <p:sp>
          <p:nvSpPr>
            <p:cNvPr id="6" name="Rounded Rectangle 5"/>
            <p:cNvSpPr/>
            <p:nvPr/>
          </p:nvSpPr>
          <p:spPr>
            <a:xfrm>
              <a:off x="0" y="119"/>
              <a:ext cx="8229600" cy="11427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5785" y="55904"/>
              <a:ext cx="8118030" cy="10311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lvl="0" algn="ctr" defTabSz="1955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خواب به مدت طولانی تر </a:t>
              </a:r>
              <a:endParaRPr lang="en-US" sz="44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122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357872723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00400" y="1676400"/>
            <a:ext cx="5367991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a-IR" altLang="en-US" sz="3200" dirty="0" smtClean="0">
                <a:cs typeface="B Nazanin" panose="00000400000000000000" pitchFamily="2" charset="-78"/>
              </a:rPr>
              <a:t>زمان </a:t>
            </a:r>
            <a:r>
              <a:rPr lang="fa-IR" altLang="en-US" sz="3200" dirty="0">
                <a:cs typeface="B Nazanin" panose="00000400000000000000" pitchFamily="2" charset="-78"/>
              </a:rPr>
              <a:t>هوشیاری بطور واضح افزایش می یابد </a:t>
            </a:r>
          </a:p>
          <a:p>
            <a:pPr>
              <a:lnSpc>
                <a:spcPct val="90000"/>
              </a:lnSpc>
            </a:pPr>
            <a:r>
              <a:rPr lang="fa-IR" altLang="en-US" sz="3200" dirty="0">
                <a:cs typeface="B Nazanin" panose="00000400000000000000" pitchFamily="2" charset="-78"/>
              </a:rPr>
              <a:t>بعد از مراقبت </a:t>
            </a:r>
            <a:r>
              <a:rPr lang="fa-IR" altLang="en-US" sz="3200" dirty="0" smtClean="0">
                <a:cs typeface="B Nazanin" panose="00000400000000000000" pitchFamily="2" charset="-78"/>
              </a:rPr>
              <a:t>های آغوشی </a:t>
            </a:r>
            <a:r>
              <a:rPr lang="fa-IR" altLang="en-US" sz="3200" dirty="0">
                <a:cs typeface="B Nazanin" panose="00000400000000000000" pitchFamily="2" charset="-78"/>
              </a:rPr>
              <a:t>متعدد </a:t>
            </a:r>
            <a:r>
              <a:rPr lang="fa-IR" altLang="en-US" sz="3200" dirty="0" smtClean="0">
                <a:cs typeface="B Nazanin" panose="00000400000000000000" pitchFamily="2" charset="-78"/>
              </a:rPr>
              <a:t>نوزاد:</a:t>
            </a:r>
            <a:endParaRPr lang="fa-IR" altLang="en-US" sz="3200" dirty="0">
              <a:cs typeface="B Nazanin" panose="00000400000000000000" pitchFamily="2" charset="-78"/>
            </a:endParaRPr>
          </a:p>
          <a:p>
            <a:pPr lvl="1">
              <a:lnSpc>
                <a:spcPct val="90000"/>
              </a:lnSpc>
              <a:buSzPct val="75000"/>
              <a:buFont typeface="Wingdings" panose="05000000000000000000" pitchFamily="2" charset="2"/>
              <a:buChar char="§"/>
            </a:pPr>
            <a:r>
              <a:rPr lang="fa-IR" altLang="en-US" sz="3200" dirty="0">
                <a:cs typeface="B Nazanin" panose="00000400000000000000" pitchFamily="2" charset="-78"/>
              </a:rPr>
              <a:t>دنبال صورت مادر می گردد</a:t>
            </a:r>
          </a:p>
          <a:p>
            <a:pPr lvl="1">
              <a:lnSpc>
                <a:spcPct val="90000"/>
              </a:lnSpc>
              <a:buSzPct val="75000"/>
              <a:buFont typeface="Wingdings" panose="05000000000000000000" pitchFamily="2" charset="2"/>
              <a:buChar char="§"/>
            </a:pPr>
            <a:r>
              <a:rPr lang="fa-IR" altLang="en-US" sz="3200" dirty="0" smtClean="0">
                <a:cs typeface="B Nazanin" panose="00000400000000000000" pitchFamily="2" charset="-78"/>
              </a:rPr>
              <a:t>سر </a:t>
            </a:r>
            <a:r>
              <a:rPr lang="fa-IR" altLang="en-US" sz="3200" dirty="0">
                <a:cs typeface="B Nazanin" panose="00000400000000000000" pitchFamily="2" charset="-78"/>
              </a:rPr>
              <a:t>خود را به طرف صدای مادر دراز می </a:t>
            </a:r>
            <a:r>
              <a:rPr lang="fa-IR" altLang="en-US" sz="3200" dirty="0" smtClean="0">
                <a:cs typeface="B Nazanin" panose="00000400000000000000" pitchFamily="2" charset="-78"/>
              </a:rPr>
              <a:t>چرخاند </a:t>
            </a:r>
            <a:endParaRPr lang="fa-IR" altLang="en-US" sz="3200" dirty="0">
              <a:cs typeface="B Nazanin" panose="00000400000000000000" pitchFamily="2" charset="-78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fa-IR" altLang="en-US" sz="2800" b="1" dirty="0">
                <a:cs typeface="B Nazanin" panose="00000400000000000000" pitchFamily="2" charset="-78"/>
              </a:rPr>
              <a:t>ت</a:t>
            </a:r>
            <a:r>
              <a:rPr lang="fa-IR" altLang="en-US" sz="2800" b="1" u="sng" dirty="0">
                <a:cs typeface="B Nazanin" panose="00000400000000000000" pitchFamily="2" charset="-78"/>
              </a:rPr>
              <a:t>ماس چشم در چشم</a:t>
            </a:r>
            <a:r>
              <a:rPr lang="fa-IR" altLang="en-US" sz="2800" dirty="0">
                <a:cs typeface="B Nazanin" panose="00000400000000000000" pitchFamily="2" charset="-78"/>
              </a:rPr>
              <a:t> </a:t>
            </a:r>
            <a:r>
              <a:rPr lang="fa-IR" altLang="en-US" sz="3200" dirty="0">
                <a:cs typeface="B Nazanin" panose="00000400000000000000" pitchFamily="2" charset="-78"/>
              </a:rPr>
              <a:t>شروع می </a:t>
            </a:r>
            <a:r>
              <a:rPr lang="fa-IR" altLang="en-US" sz="3200" dirty="0" smtClean="0">
                <a:cs typeface="B Nazanin" panose="00000400000000000000" pitchFamily="2" charset="-78"/>
              </a:rPr>
              <a:t>کند </a:t>
            </a:r>
            <a:r>
              <a:rPr lang="fa-IR" altLang="en-US" sz="2400" dirty="0" smtClean="0">
                <a:cs typeface="B Nazanin" panose="00000400000000000000" pitchFamily="2" charset="-78"/>
              </a:rPr>
              <a:t>(برای </a:t>
            </a:r>
            <a:r>
              <a:rPr lang="fa-IR" altLang="en-US" sz="2400" dirty="0">
                <a:cs typeface="B Nazanin" panose="00000400000000000000" pitchFamily="2" charset="-78"/>
              </a:rPr>
              <a:t>برقراری ارتباط صحیح ضروری است)</a:t>
            </a:r>
            <a:endParaRPr lang="en-US" altLang="en-US" sz="2400" dirty="0">
              <a:cs typeface="B Nazanin" panose="00000400000000000000" pitchFamily="2" charset="-7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6055" y="1621971"/>
            <a:ext cx="2590800" cy="3779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90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082466352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414" y="1295400"/>
            <a:ext cx="8583386" cy="4114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a-IR" altLang="en-US" sz="2400" b="1" dirty="0">
                <a:cs typeface="B Nazanin" panose="00000400000000000000" pitchFamily="2" charset="-78"/>
              </a:rPr>
              <a:t> </a:t>
            </a:r>
            <a:r>
              <a:rPr lang="fa-IR" altLang="en-US" sz="3200" b="1" dirty="0">
                <a:cs typeface="B Nazanin" panose="00000400000000000000" pitchFamily="2" charset="-78"/>
              </a:rPr>
              <a:t>افزایش </a:t>
            </a:r>
            <a:r>
              <a:rPr lang="fa-IR" altLang="en-US" sz="3200" b="1" dirty="0" smtClean="0">
                <a:cs typeface="B Nazanin" panose="00000400000000000000" pitchFamily="2" charset="-78"/>
              </a:rPr>
              <a:t>رشد زیرا:</a:t>
            </a:r>
            <a:endParaRPr lang="fa-IR" altLang="en-US" sz="3200" b="1" dirty="0">
              <a:cs typeface="B Nazanin" panose="00000400000000000000" pitchFamily="2" charset="-78"/>
            </a:endParaRPr>
          </a:p>
          <a:p>
            <a:pPr lvl="1">
              <a:lnSpc>
                <a:spcPct val="150000"/>
              </a:lnSpc>
            </a:pPr>
            <a:r>
              <a:rPr lang="fa-IR" altLang="en-US" sz="3200" dirty="0">
                <a:cs typeface="B Nazanin" panose="00000400000000000000" pitchFamily="2" charset="-78"/>
              </a:rPr>
              <a:t>افزایش هورمون رشد در تماس پوست با پوست </a:t>
            </a:r>
          </a:p>
          <a:p>
            <a:pPr lvl="1">
              <a:lnSpc>
                <a:spcPct val="150000"/>
              </a:lnSpc>
            </a:pPr>
            <a:r>
              <a:rPr lang="fa-IR" altLang="en-US" sz="3200" dirty="0">
                <a:cs typeface="B Nazanin" panose="00000400000000000000" pitchFamily="2" charset="-78"/>
              </a:rPr>
              <a:t>استراحت </a:t>
            </a:r>
            <a:r>
              <a:rPr lang="fa-IR" altLang="en-US" sz="3200" dirty="0" err="1" smtClean="0">
                <a:cs typeface="B Nazanin" panose="00000400000000000000" pitchFamily="2" charset="-78"/>
              </a:rPr>
              <a:t>وخواب</a:t>
            </a:r>
            <a:r>
              <a:rPr lang="fa-IR" altLang="en-US" sz="3200" dirty="0" smtClean="0">
                <a:cs typeface="B Nazanin" panose="00000400000000000000" pitchFamily="2" charset="-78"/>
              </a:rPr>
              <a:t> بیشتر نوزاد نارس </a:t>
            </a:r>
          </a:p>
          <a:p>
            <a:pPr lvl="1">
              <a:lnSpc>
                <a:spcPct val="150000"/>
              </a:lnSpc>
            </a:pPr>
            <a:r>
              <a:rPr lang="fa-IR" altLang="en-US" sz="3200" dirty="0">
                <a:cs typeface="B Nazanin" panose="00000400000000000000" pitchFamily="2" charset="-78"/>
              </a:rPr>
              <a:t>بی قراری </a:t>
            </a:r>
            <a:r>
              <a:rPr lang="fa-IR" altLang="en-US" sz="3200" dirty="0" smtClean="0">
                <a:cs typeface="B Nazanin" panose="00000400000000000000" pitchFamily="2" charset="-78"/>
              </a:rPr>
              <a:t>و پرش های ناگهانی کمتر اندام </a:t>
            </a:r>
            <a:r>
              <a:rPr lang="fa-IR" altLang="en-US" sz="3200" dirty="0">
                <a:cs typeface="B Nazanin" panose="00000400000000000000" pitchFamily="2" charset="-78"/>
              </a:rPr>
              <a:t>ها </a:t>
            </a:r>
          </a:p>
          <a:p>
            <a:pPr lvl="2">
              <a:lnSpc>
                <a:spcPct val="150000"/>
              </a:lnSpc>
            </a:pPr>
            <a:r>
              <a:rPr lang="fa-IR" altLang="en-US" sz="2600" dirty="0" smtClean="0">
                <a:cs typeface="B Nazanin" panose="00000400000000000000" pitchFamily="2" charset="-78"/>
              </a:rPr>
              <a:t>کاهش </a:t>
            </a:r>
            <a:r>
              <a:rPr lang="fa-IR" altLang="en-US" sz="2600" dirty="0">
                <a:cs typeface="B Nazanin" panose="00000400000000000000" pitchFamily="2" charset="-78"/>
              </a:rPr>
              <a:t>مصرف کالری </a:t>
            </a:r>
            <a:r>
              <a:rPr lang="fa-IR" altLang="en-US" sz="2600" dirty="0" err="1" smtClean="0">
                <a:cs typeface="B Nazanin" panose="00000400000000000000" pitchFamily="2" charset="-78"/>
              </a:rPr>
              <a:t>وذخیره</a:t>
            </a:r>
            <a:r>
              <a:rPr lang="fa-IR" altLang="en-US" sz="2600" dirty="0" smtClean="0">
                <a:cs typeface="B Nazanin" panose="00000400000000000000" pitchFamily="2" charset="-78"/>
              </a:rPr>
              <a:t> </a:t>
            </a:r>
            <a:r>
              <a:rPr lang="fa-IR" altLang="en-US" sz="2600" dirty="0">
                <a:cs typeface="B Nazanin" panose="00000400000000000000" pitchFamily="2" charset="-78"/>
              </a:rPr>
              <a:t>آن برای وزن </a:t>
            </a:r>
            <a:r>
              <a:rPr lang="fa-IR" altLang="en-US" sz="2600" dirty="0" smtClean="0">
                <a:cs typeface="B Nazanin" panose="00000400000000000000" pitchFamily="2" charset="-78"/>
              </a:rPr>
              <a:t>گیری</a:t>
            </a:r>
            <a:endParaRPr lang="fa-IR" altLang="en-US" sz="2600" dirty="0">
              <a:cs typeface="B Nazanin" panose="00000400000000000000" pitchFamily="2" charset="-78"/>
            </a:endParaRPr>
          </a:p>
          <a:p>
            <a:pPr lvl="1">
              <a:lnSpc>
                <a:spcPct val="150000"/>
              </a:lnSpc>
            </a:pPr>
            <a:r>
              <a:rPr lang="fa-IR" altLang="en-US" sz="3200" dirty="0" smtClean="0">
                <a:cs typeface="B Nazanin" panose="00000400000000000000" pitchFamily="2" charset="-78"/>
              </a:rPr>
              <a:t>نزدیک بودن نوزاد </a:t>
            </a:r>
            <a:r>
              <a:rPr lang="fa-IR" altLang="en-US" sz="3200" dirty="0">
                <a:cs typeface="B Nazanin" panose="00000400000000000000" pitchFamily="2" charset="-78"/>
              </a:rPr>
              <a:t>به پستان </a:t>
            </a:r>
            <a:r>
              <a:rPr lang="fa-IR" altLang="en-US" sz="3200" dirty="0" smtClean="0">
                <a:cs typeface="B Nazanin" panose="00000400000000000000" pitchFamily="2" charset="-78"/>
              </a:rPr>
              <a:t>مادر و </a:t>
            </a:r>
            <a:r>
              <a:rPr lang="fa-IR" altLang="en-US" sz="3200" dirty="0">
                <a:cs typeface="B Nazanin" panose="00000400000000000000" pitchFamily="2" charset="-78"/>
              </a:rPr>
              <a:t>دریافت </a:t>
            </a:r>
            <a:r>
              <a:rPr lang="fa-IR" altLang="en-US" sz="3200" dirty="0" smtClean="0">
                <a:cs typeface="B Nazanin" panose="00000400000000000000" pitchFamily="2" charset="-78"/>
              </a:rPr>
              <a:t>آسان شیر </a:t>
            </a:r>
            <a:r>
              <a:rPr lang="fa-IR" altLang="en-US" sz="3200" dirty="0">
                <a:cs typeface="B Nazanin" panose="00000400000000000000" pitchFamily="2" charset="-78"/>
              </a:rPr>
              <a:t>و </a:t>
            </a:r>
            <a:r>
              <a:rPr lang="fa-IR" altLang="en-US" sz="3200" dirty="0" smtClean="0">
                <a:cs typeface="B Nazanin" panose="00000400000000000000" pitchFamily="2" charset="-78"/>
              </a:rPr>
              <a:t>کالری</a:t>
            </a:r>
            <a:endParaRPr lang="fa-IR" altLang="en-US" sz="32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525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179520405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7620000" cy="4525963"/>
          </a:xfrm>
        </p:spPr>
        <p:txBody>
          <a:bodyPr/>
          <a:lstStyle/>
          <a:p>
            <a:pPr algn="r" rtl="1"/>
            <a:r>
              <a:rPr lang="fa-IR" sz="2800" b="1" dirty="0" smtClean="0">
                <a:solidFill>
                  <a:schemeClr val="tx2">
                    <a:lumMod val="75000"/>
                  </a:schemeClr>
                </a:solidFill>
                <a:cs typeface="B Nazanin" panose="00000400000000000000" pitchFamily="2" charset="-78"/>
              </a:rPr>
              <a:t>تغذیه از پستان مادر:</a:t>
            </a:r>
          </a:p>
          <a:p>
            <a:pPr lvl="1"/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Nazanin" panose="00000400000000000000" pitchFamily="2" charset="-78"/>
              </a:rPr>
              <a:t>افزایش حجم بیشتر شیر مادر،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Nazanin" panose="00000400000000000000" pitchFamily="2" charset="-78"/>
              </a:rPr>
              <a:t>افزایش تغذیه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Nazanin" panose="00000400000000000000" pitchFamily="2" charset="-78"/>
              </a:rPr>
              <a:t>انحصاری با شیر مادر هنگام ترخیص و طول مدت شیردهی بعد از ترخیص</a:t>
            </a:r>
          </a:p>
          <a:p>
            <a:pPr algn="r" rtl="1"/>
            <a:r>
              <a:rPr lang="fa-IR" sz="2800" b="1" dirty="0" smtClean="0">
                <a:solidFill>
                  <a:schemeClr val="tx2">
                    <a:lumMod val="75000"/>
                  </a:schemeClr>
                </a:solidFill>
                <a:cs typeface="B Nazanin" panose="00000400000000000000" pitchFamily="2" charset="-78"/>
              </a:rPr>
              <a:t>ارتباط عاطفی زودتر و بیشتر و بهتر با والدین</a:t>
            </a:r>
          </a:p>
          <a:p>
            <a:pPr algn="r" rtl="1"/>
            <a:r>
              <a:rPr lang="fa-IR" sz="2800" b="1" dirty="0" smtClean="0">
                <a:solidFill>
                  <a:schemeClr val="tx2">
                    <a:lumMod val="75000"/>
                  </a:schemeClr>
                </a:solidFill>
                <a:cs typeface="B Nazanin" panose="00000400000000000000" pitchFamily="2" charset="-78"/>
              </a:rPr>
              <a:t>کاهش استرس مادران:</a:t>
            </a:r>
          </a:p>
          <a:p>
            <a:pPr lvl="1"/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Nazanin" panose="00000400000000000000" pitchFamily="2" charset="-78"/>
              </a:rPr>
              <a:t>افزایش آرامش و اعتماد به نفس،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Nazanin" panose="00000400000000000000" pitchFamily="2" charset="-78"/>
              </a:rPr>
              <a:t>کاهش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Nazanin" panose="00000400000000000000" pitchFamily="2" charset="-78"/>
              </a:rPr>
              <a:t>فشار </a:t>
            </a:r>
            <a:r>
              <a:rPr lang="fa-IR" sz="2400" dirty="0" err="1">
                <a:solidFill>
                  <a:schemeClr val="tx2">
                    <a:lumMod val="75000"/>
                  </a:schemeClr>
                </a:solidFill>
                <a:cs typeface="B Nazanin" panose="00000400000000000000" pitchFamily="2" charset="-78"/>
              </a:rPr>
              <a:t>روحي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Nazanin" panose="00000400000000000000" pitchFamily="2" charset="-78"/>
              </a:rPr>
              <a:t>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Nazanin" panose="00000400000000000000" pitchFamily="2" charset="-78"/>
              </a:rPr>
              <a:t>،احساس توانائی و رضایت از خود، خوشحالی به جهت انجام خدمت برای نوزاد</a:t>
            </a:r>
          </a:p>
          <a:p>
            <a:pPr algn="r" rtl="1"/>
            <a:r>
              <a:rPr lang="fa-IR" sz="2800" b="1" dirty="0" smtClean="0">
                <a:solidFill>
                  <a:schemeClr val="tx2">
                    <a:lumMod val="75000"/>
                  </a:schemeClr>
                </a:solidFill>
                <a:cs typeface="B Nazanin" panose="00000400000000000000" pitchFamily="2" charset="-78"/>
              </a:rPr>
              <a:t>پدران :</a:t>
            </a:r>
          </a:p>
          <a:p>
            <a:pPr lvl="1"/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Nazanin" panose="00000400000000000000" pitchFamily="2" charset="-78"/>
              </a:rPr>
              <a:t> احساس آرامش، راحتی و دلبستگی</a:t>
            </a:r>
          </a:p>
          <a:p>
            <a:r>
              <a:rPr lang="fa-IR" sz="2800" b="1" dirty="0">
                <a:solidFill>
                  <a:schemeClr val="tx2">
                    <a:lumMod val="75000"/>
                  </a:schemeClr>
                </a:solidFill>
                <a:cs typeface="B Nazanin" panose="00000400000000000000" pitchFamily="2" charset="-78"/>
              </a:rPr>
              <a:t>مدت بستری </a:t>
            </a:r>
            <a:r>
              <a:rPr lang="fa-IR" sz="2800" b="1" dirty="0" smtClean="0">
                <a:solidFill>
                  <a:schemeClr val="tx2">
                    <a:lumMod val="75000"/>
                  </a:schemeClr>
                </a:solidFill>
                <a:cs typeface="B Nazanin" panose="00000400000000000000" pitchFamily="2" charset="-78"/>
              </a:rPr>
              <a:t>و هزینه کمتر</a:t>
            </a:r>
            <a:endParaRPr lang="en-US" sz="2800" b="1" dirty="0">
              <a:solidFill>
                <a:schemeClr val="tx2">
                  <a:lumMod val="7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42B21-7DC9-4AC5-B1F7-1DFE0D66659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4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039559068"/>
              </p:ext>
            </p:extLst>
          </p:nvPr>
        </p:nvGraphicFramePr>
        <p:xfrm>
          <a:off x="533400" y="152400"/>
          <a:ext cx="8305800" cy="1136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447800"/>
            <a:ext cx="7924800" cy="5257800"/>
          </a:xfrm>
        </p:spPr>
        <p:txBody>
          <a:bodyPr/>
          <a:lstStyle/>
          <a:p>
            <a:pPr algn="r" eaLnBrk="1" hangingPunct="1"/>
            <a:r>
              <a:rPr lang="fa-IR" altLang="en-US" sz="2800" b="1" dirty="0" smtClean="0">
                <a:cs typeface="B Nazanin" panose="00000400000000000000" pitchFamily="2" charset="-78"/>
              </a:rPr>
              <a:t>کسب مهارت </a:t>
            </a:r>
            <a:endParaRPr lang="en-US" altLang="en-US" sz="2800" b="1" dirty="0" smtClean="0">
              <a:cs typeface="B Nazanin" panose="00000400000000000000" pitchFamily="2" charset="-78"/>
            </a:endParaRPr>
          </a:p>
          <a:p>
            <a:pPr lvl="1" algn="r" eaLnBrk="1" hangingPunct="1"/>
            <a:r>
              <a:rPr lang="fa-IR" altLang="en-US" sz="2400" dirty="0" smtClean="0">
                <a:cs typeface="B Nazanin" panose="00000400000000000000" pitchFamily="2" charset="-78"/>
              </a:rPr>
              <a:t>پزشکان و پرستاران و...</a:t>
            </a:r>
            <a:endParaRPr lang="en-US" altLang="en-US" sz="2400" dirty="0" smtClean="0">
              <a:cs typeface="B Nazanin" panose="00000400000000000000" pitchFamily="2" charset="-78"/>
            </a:endParaRPr>
          </a:p>
          <a:p>
            <a:pPr algn="r" eaLnBrk="1" hangingPunct="1"/>
            <a:r>
              <a:rPr lang="fa-IR" altLang="en-US" sz="2800" b="1" dirty="0" smtClean="0">
                <a:cs typeface="B Nazanin" panose="00000400000000000000" pitchFamily="2" charset="-78"/>
              </a:rPr>
              <a:t>وسایل آموزشی</a:t>
            </a:r>
            <a:endParaRPr lang="en-US" altLang="en-US" sz="2800" b="1" dirty="0" smtClean="0">
              <a:cs typeface="B Nazanin" panose="00000400000000000000" pitchFamily="2" charset="-78"/>
            </a:endParaRPr>
          </a:p>
          <a:p>
            <a:pPr lvl="1" algn="r" eaLnBrk="1" hangingPunct="1"/>
            <a:r>
              <a:rPr lang="fa-IR" altLang="en-US" sz="2400" dirty="0" smtClean="0">
                <a:cs typeface="B Nazanin" panose="00000400000000000000" pitchFamily="2" charset="-78"/>
              </a:rPr>
              <a:t>جزوه، پوستر و فیلم های </a:t>
            </a:r>
            <a:r>
              <a:rPr lang="fa-IR" altLang="en-US" sz="2400" dirty="0" err="1" smtClean="0">
                <a:cs typeface="B Nazanin" panose="00000400000000000000" pitchFamily="2" charset="-78"/>
              </a:rPr>
              <a:t>ویدیوئی</a:t>
            </a:r>
            <a:r>
              <a:rPr lang="fa-IR" altLang="en-US" sz="2400" dirty="0" smtClean="0">
                <a:cs typeface="B Nazanin" panose="00000400000000000000" pitchFamily="2" charset="-78"/>
              </a:rPr>
              <a:t> مراقبت آغوشی</a:t>
            </a:r>
          </a:p>
          <a:p>
            <a:pPr lvl="0" eaLnBrk="1" hangingPunct="1"/>
            <a:r>
              <a:rPr lang="fa-IR" sz="2800" b="1" dirty="0" err="1">
                <a:cs typeface="B Nazanin" pitchFamily="2" charset="-78"/>
              </a:rPr>
              <a:t>تجهيزات</a:t>
            </a:r>
            <a:endParaRPr lang="en-US" sz="2800" dirty="0">
              <a:cs typeface="B Nazanin" panose="00000400000000000000" pitchFamily="2" charset="-78"/>
            </a:endParaRPr>
          </a:p>
          <a:p>
            <a:pPr lvl="1" eaLnBrk="1" hangingPunct="1"/>
            <a:r>
              <a:rPr lang="fa-IR" altLang="en-US" sz="2400" dirty="0" smtClean="0">
                <a:cs typeface="B Nazanin" panose="00000400000000000000" pitchFamily="2" charset="-78"/>
              </a:rPr>
              <a:t>صندلی راحت و شیب دار و تخت ساده</a:t>
            </a:r>
          </a:p>
          <a:p>
            <a:pPr eaLnBrk="1" hangingPunct="1"/>
            <a:r>
              <a:rPr lang="fa-IR" altLang="en-US" sz="2800" b="1" dirty="0" smtClean="0">
                <a:cs typeface="B Nazanin" panose="00000400000000000000" pitchFamily="2" charset="-78"/>
              </a:rPr>
              <a:t>آموزش مادر</a:t>
            </a:r>
          </a:p>
          <a:p>
            <a:pPr lvl="1" eaLnBrk="1" hangingPunct="1"/>
            <a:r>
              <a:rPr lang="fa-IR" altLang="en-US" sz="2400" dirty="0">
                <a:cs typeface="B Nazanin" panose="00000400000000000000" pitchFamily="2" charset="-78"/>
              </a:rPr>
              <a:t>جزوه، پوستر </a:t>
            </a:r>
            <a:r>
              <a:rPr lang="fa-IR" altLang="en-US" sz="2400" dirty="0" smtClean="0">
                <a:cs typeface="B Nazanin" panose="00000400000000000000" pitchFamily="2" charset="-78"/>
              </a:rPr>
              <a:t>، فیلم ، کلامی</a:t>
            </a:r>
          </a:p>
          <a:p>
            <a:pPr eaLnBrk="1" hangingPunct="1"/>
            <a:r>
              <a:rPr lang="fa-IR" altLang="en-US" sz="2800" b="1" dirty="0" smtClean="0">
                <a:cs typeface="B Nazanin" panose="00000400000000000000" pitchFamily="2" charset="-78"/>
              </a:rPr>
              <a:t>مشاوره</a:t>
            </a:r>
            <a:r>
              <a:rPr lang="fa-IR" altLang="en-US" sz="3600" b="1" dirty="0" smtClean="0">
                <a:cs typeface="B Nazanin" panose="00000400000000000000" pitchFamily="2" charset="-78"/>
              </a:rPr>
              <a:t> : </a:t>
            </a:r>
            <a:r>
              <a:rPr lang="fa-IR" altLang="en-US" sz="2400" dirty="0" smtClean="0">
                <a:cs typeface="B Nazanin" panose="00000400000000000000" pitchFamily="2" charset="-78"/>
              </a:rPr>
              <a:t>آموزش عملی، </a:t>
            </a:r>
            <a:r>
              <a:rPr lang="fa-IR" altLang="en-US" sz="2400" dirty="0" err="1" smtClean="0">
                <a:cs typeface="B Nazanin" panose="00000400000000000000" pitchFamily="2" charset="-78"/>
              </a:rPr>
              <a:t>حمايت</a:t>
            </a:r>
            <a:r>
              <a:rPr lang="fa-IR" altLang="en-US" sz="2400" dirty="0" smtClean="0">
                <a:cs typeface="B Nazanin" panose="00000400000000000000" pitchFamily="2" charset="-78"/>
              </a:rPr>
              <a:t> مادر(فامیل) </a:t>
            </a:r>
            <a:endParaRPr lang="fa-IR" altLang="en-US" sz="3200" dirty="0">
              <a:cs typeface="B Nazanin" panose="00000400000000000000" pitchFamily="2" charset="-78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38200" y="1371600"/>
            <a:ext cx="2286000" cy="4419600"/>
            <a:chOff x="6243485" y="1887794"/>
            <a:chExt cx="2224522" cy="472840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98" r="59065" b="20613"/>
            <a:stretch/>
          </p:blipFill>
          <p:spPr bwMode="auto">
            <a:xfrm>
              <a:off x="6248399" y="1887794"/>
              <a:ext cx="2219606" cy="3017028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7" descr="chz.jpg"/>
            <p:cNvPicPr>
              <a:picLocks noChangeAspect="1"/>
            </p:cNvPicPr>
            <p:nvPr/>
          </p:nvPicPr>
          <p:blipFill rotWithShape="1">
            <a:blip r:embed="rId9" cstate="print"/>
            <a:srcRect l="40955" t="33530" r="7993"/>
            <a:stretch/>
          </p:blipFill>
          <p:spPr>
            <a:xfrm>
              <a:off x="6243485" y="4441230"/>
              <a:ext cx="2224522" cy="2174972"/>
            </a:xfrm>
            <a:prstGeom prst="roundRect">
              <a:avLst/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98079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798638"/>
            <a:ext cx="8229600" cy="4525962"/>
          </a:xfrm>
        </p:spPr>
        <p:txBody>
          <a:bodyPr/>
          <a:lstStyle/>
          <a:p>
            <a:r>
              <a:rPr lang="en-US" sz="3200" b="1" dirty="0">
                <a:cs typeface="B Nazanin" pitchFamily="2" charset="-78"/>
              </a:rPr>
              <a:t>KMC </a:t>
            </a:r>
            <a:r>
              <a:rPr lang="fa-IR" sz="3200" b="1" dirty="0">
                <a:cs typeface="B Nazanin" pitchFamily="2" charset="-78"/>
              </a:rPr>
              <a:t> به </a:t>
            </a:r>
            <a:r>
              <a:rPr lang="fa-IR" sz="3200" b="1" dirty="0">
                <a:solidFill>
                  <a:srgbClr val="FF0000"/>
                </a:solidFill>
                <a:cs typeface="B Nazanin" pitchFamily="2" charset="-78"/>
              </a:rPr>
              <a:t>امكانات</a:t>
            </a:r>
            <a:r>
              <a:rPr lang="fa-IR" sz="3200" b="1" dirty="0">
                <a:cs typeface="B Nazanin" pitchFamily="2" charset="-78"/>
              </a:rPr>
              <a:t> خاصي نياز </a:t>
            </a:r>
            <a:r>
              <a:rPr lang="fa-IR" sz="3200" b="1" dirty="0" smtClean="0">
                <a:cs typeface="B Nazanin" pitchFamily="2" charset="-78"/>
              </a:rPr>
              <a:t>ندارد، </a:t>
            </a:r>
            <a:r>
              <a:rPr lang="fa-IR" sz="3200" b="1" dirty="0">
                <a:cs typeface="B Nazanin" pitchFamily="2" charset="-78"/>
              </a:rPr>
              <a:t>برعكس وابستگي به </a:t>
            </a:r>
            <a:r>
              <a:rPr lang="fa-IR" sz="3200" b="1" dirty="0">
                <a:solidFill>
                  <a:srgbClr val="FF0000"/>
                </a:solidFill>
                <a:cs typeface="B Nazanin" pitchFamily="2" charset="-78"/>
              </a:rPr>
              <a:t>تجهيزات</a:t>
            </a:r>
            <a:r>
              <a:rPr lang="fa-IR" sz="3200" b="1" dirty="0">
                <a:cs typeface="B Nazanin" pitchFamily="2" charset="-78"/>
              </a:rPr>
              <a:t> را كمتر مي كند.</a:t>
            </a:r>
          </a:p>
          <a:p>
            <a:pPr>
              <a:buNone/>
            </a:pPr>
            <a:endParaRPr lang="fa-IR" sz="3200" b="1" dirty="0" smtClean="0">
              <a:cs typeface="B Nazanin" pitchFamily="2" charset="-78"/>
            </a:endParaRPr>
          </a:p>
          <a:p>
            <a:r>
              <a:rPr lang="fa-IR" sz="3200" b="1" dirty="0" smtClean="0">
                <a:solidFill>
                  <a:srgbClr val="FF0000"/>
                </a:solidFill>
                <a:cs typeface="B Nazanin" pitchFamily="2" charset="-78"/>
              </a:rPr>
              <a:t>تمهيدات</a:t>
            </a:r>
            <a:r>
              <a:rPr lang="fa-IR" sz="3200" b="1" dirty="0">
                <a:cs typeface="B Nazanin" pitchFamily="2" charset="-78"/>
              </a:rPr>
              <a:t>: آموزش به مادر و آمادگي </a:t>
            </a:r>
            <a:r>
              <a:rPr lang="fa-IR" sz="3200" b="1" dirty="0" smtClean="0">
                <a:cs typeface="B Nazanin" pitchFamily="2" charset="-78"/>
              </a:rPr>
              <a:t>مادر، حمايت </a:t>
            </a:r>
            <a:r>
              <a:rPr lang="fa-IR" sz="3200" b="1" dirty="0">
                <a:cs typeface="B Nazanin" pitchFamily="2" charset="-78"/>
              </a:rPr>
              <a:t>مادر ،آموزش خانواده ، كنترل </a:t>
            </a:r>
            <a:r>
              <a:rPr lang="fa-IR" sz="3200" b="1" dirty="0" smtClean="0">
                <a:cs typeface="B Nazanin" pitchFamily="2" charset="-78"/>
              </a:rPr>
              <a:t>درحين مراقبت </a:t>
            </a:r>
            <a:r>
              <a:rPr lang="fa-IR" sz="3200" b="1" dirty="0">
                <a:cs typeface="B Nazanin" pitchFamily="2" charset="-78"/>
              </a:rPr>
              <a:t>كانگورويي و </a:t>
            </a:r>
            <a:r>
              <a:rPr lang="fa-IR" sz="3200" b="1" dirty="0" smtClean="0">
                <a:cs typeface="B Nazanin" pitchFamily="2" charset="-78"/>
              </a:rPr>
              <a:t>پيگيري </a:t>
            </a:r>
            <a:r>
              <a:rPr lang="fa-IR" sz="3200" b="1" dirty="0">
                <a:cs typeface="B Nazanin" pitchFamily="2" charset="-78"/>
              </a:rPr>
              <a:t>در منزل </a:t>
            </a:r>
            <a:endParaRPr lang="en-US" sz="3200" b="1" dirty="0">
              <a:cs typeface="B Nazanin" pitchFamily="2" charset="-78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634601689"/>
              </p:ext>
            </p:extLst>
          </p:nvPr>
        </p:nvGraphicFramePr>
        <p:xfrm>
          <a:off x="457200" y="274638"/>
          <a:ext cx="8229600" cy="1020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063287502"/>
              </p:ext>
            </p:extLst>
          </p:nvPr>
        </p:nvGraphicFramePr>
        <p:xfrm>
          <a:off x="457200" y="304800"/>
          <a:ext cx="784860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507" name="Content Placeholder 2"/>
          <p:cNvSpPr>
            <a:spLocks noGrp="1"/>
          </p:cNvSpPr>
          <p:nvPr>
            <p:ph idx="4294967295"/>
          </p:nvPr>
        </p:nvSpPr>
        <p:spPr>
          <a:xfrm>
            <a:off x="2286000" y="1524000"/>
            <a:ext cx="6096000" cy="4267200"/>
          </a:xfrm>
        </p:spPr>
        <p:txBody>
          <a:bodyPr/>
          <a:lstStyle/>
          <a:p>
            <a:r>
              <a:rPr lang="fa-IR" altLang="en-US" sz="2800" dirty="0" smtClean="0"/>
              <a:t>ملافه گرم </a:t>
            </a:r>
            <a:r>
              <a:rPr lang="fa-IR" altLang="en-US" sz="2800" dirty="0" err="1" smtClean="0"/>
              <a:t>چهارلا</a:t>
            </a:r>
            <a:r>
              <a:rPr lang="fa-IR" altLang="en-US" sz="2800" dirty="0" smtClean="0"/>
              <a:t>،</a:t>
            </a:r>
            <a:r>
              <a:rPr lang="fa-IR" altLang="en-US" sz="2800" dirty="0"/>
              <a:t> </a:t>
            </a:r>
            <a:r>
              <a:rPr lang="fa-IR" altLang="en-US" sz="2800" dirty="0" err="1" smtClean="0"/>
              <a:t>صندلي</a:t>
            </a:r>
            <a:r>
              <a:rPr lang="fa-IR" altLang="en-US" sz="2800" dirty="0" smtClean="0"/>
              <a:t> </a:t>
            </a:r>
            <a:r>
              <a:rPr lang="fa-IR" altLang="en-US" sz="2800" dirty="0" err="1" smtClean="0"/>
              <a:t>راحتي</a:t>
            </a:r>
            <a:r>
              <a:rPr lang="fa-IR" altLang="en-US" sz="2800" dirty="0" smtClean="0"/>
              <a:t>، </a:t>
            </a:r>
            <a:r>
              <a:rPr lang="fa-IR" sz="2800" dirty="0" err="1" smtClean="0"/>
              <a:t>زیرپایی</a:t>
            </a:r>
            <a:r>
              <a:rPr lang="fa-IR" altLang="en-US" sz="2800" dirty="0" smtClean="0"/>
              <a:t>                پالس اکسی متر(</a:t>
            </a:r>
            <a:r>
              <a:rPr lang="fa-IR" altLang="en-US" sz="2800" dirty="0" err="1" smtClean="0"/>
              <a:t>انتخابي</a:t>
            </a:r>
            <a:r>
              <a:rPr lang="fa-IR" altLang="en-US" sz="2800" dirty="0"/>
              <a:t>)</a:t>
            </a:r>
            <a:endParaRPr lang="fa-IR" altLang="en-US" sz="2800" dirty="0" smtClean="0"/>
          </a:p>
          <a:p>
            <a:r>
              <a:rPr lang="fa-IR" altLang="en-US" sz="2800" dirty="0" smtClean="0"/>
              <a:t>متر (اختیاری)،</a:t>
            </a:r>
            <a:r>
              <a:rPr lang="fa-IR" sz="2800" dirty="0" smtClean="0"/>
              <a:t> </a:t>
            </a:r>
            <a:r>
              <a:rPr lang="fa-IR" sz="2800" dirty="0"/>
              <a:t>دما </a:t>
            </a:r>
            <a:r>
              <a:rPr lang="fa-IR" sz="2800" dirty="0" smtClean="0"/>
              <a:t>سنج،</a:t>
            </a:r>
            <a:r>
              <a:rPr lang="fa-IR" sz="2800" dirty="0"/>
              <a:t> </a:t>
            </a:r>
            <a:r>
              <a:rPr lang="fa-IR" sz="2800" dirty="0" err="1"/>
              <a:t>آينه</a:t>
            </a:r>
            <a:r>
              <a:rPr lang="fa-IR" sz="2800" dirty="0"/>
              <a:t> (</a:t>
            </a:r>
            <a:r>
              <a:rPr lang="fa-IR" sz="2800" dirty="0" err="1"/>
              <a:t>انتخابي</a:t>
            </a:r>
            <a:r>
              <a:rPr lang="fa-IR" sz="2800" dirty="0"/>
              <a:t>) </a:t>
            </a:r>
            <a:endParaRPr lang="en-US" sz="2800" dirty="0" smtClean="0"/>
          </a:p>
          <a:p>
            <a:r>
              <a:rPr lang="fa-IR" sz="2800" dirty="0" smtClean="0"/>
              <a:t>بالش کوچک به تعداد نياز جهت راحتي مادر</a:t>
            </a:r>
            <a:endParaRPr lang="en-US" sz="2800" dirty="0" smtClean="0"/>
          </a:p>
          <a:p>
            <a:r>
              <a:rPr lang="fa-IR" sz="2800" dirty="0"/>
              <a:t>کلاه </a:t>
            </a:r>
            <a:r>
              <a:rPr lang="fa-IR" sz="2400" dirty="0"/>
              <a:t>(</a:t>
            </a:r>
            <a:r>
              <a:rPr lang="fa-IR" sz="2400" dirty="0" err="1"/>
              <a:t>براي</a:t>
            </a:r>
            <a:r>
              <a:rPr lang="fa-IR" sz="2400" dirty="0"/>
              <a:t> نوزادان با وزن کمتر از 1500گرم</a:t>
            </a:r>
            <a:r>
              <a:rPr lang="en-US" sz="2400" dirty="0"/>
              <a:t> </a:t>
            </a:r>
            <a:r>
              <a:rPr lang="fa-IR" sz="2400" dirty="0" err="1"/>
              <a:t>الزامي</a:t>
            </a:r>
            <a:r>
              <a:rPr lang="fa-IR" sz="2400" dirty="0"/>
              <a:t> است)</a:t>
            </a:r>
            <a:r>
              <a:rPr lang="fa-IR" sz="2800" dirty="0"/>
              <a:t>، جوراب، پوشک و </a:t>
            </a:r>
            <a:r>
              <a:rPr lang="fa-IR" sz="2800" dirty="0" err="1"/>
              <a:t>يا</a:t>
            </a:r>
            <a:r>
              <a:rPr lang="fa-IR" sz="2800" dirty="0"/>
              <a:t> لباس جلو باز درصورت دمای </a:t>
            </a:r>
            <a:r>
              <a:rPr lang="fa-IR" sz="2800" dirty="0" err="1"/>
              <a:t>محيط</a:t>
            </a:r>
            <a:r>
              <a:rPr lang="fa-IR" sz="2800" dirty="0"/>
              <a:t> کمتر از 22درجه سانتیگراد</a:t>
            </a:r>
          </a:p>
          <a:p>
            <a:r>
              <a:rPr lang="fa-IR" sz="2800" dirty="0" smtClean="0"/>
              <a:t>لباس مناسب مراقبت آغوشي( متناسب با شرايط بومي، راحتي مادر و حفاظت نوزاد)</a:t>
            </a:r>
            <a:endParaRPr lang="en-US" sz="2800" dirty="0" smtClean="0"/>
          </a:p>
        </p:txBody>
      </p:sp>
      <p:pic>
        <p:nvPicPr>
          <p:cNvPr id="2052" name="Picture 4" descr="C:\Users\Dr Ravari\Pictures\زز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80" y="1545771"/>
            <a:ext cx="1856920" cy="424542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Dr Ravari\Pictures\nn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39" y="1545771"/>
            <a:ext cx="1831361" cy="424542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90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62200" y="1676400"/>
            <a:ext cx="6477000" cy="4525962"/>
          </a:xfrm>
        </p:spPr>
        <p:txBody>
          <a:bodyPr/>
          <a:lstStyle/>
          <a:p>
            <a:r>
              <a:rPr lang="fa-IR" sz="3200" dirty="0">
                <a:cs typeface="B Nazanin" panose="00000400000000000000" pitchFamily="2" charset="-78"/>
              </a:rPr>
              <a:t>مراقبت آغوشی </a:t>
            </a:r>
            <a:r>
              <a:rPr lang="fa-IR" sz="3200" dirty="0" smtClean="0">
                <a:cs typeface="B Nazanin" panose="00000400000000000000" pitchFamily="2" charset="-78"/>
              </a:rPr>
              <a:t>چیست؟</a:t>
            </a:r>
            <a:endParaRPr lang="en-US" sz="3200" dirty="0">
              <a:cs typeface="B Nazanin" panose="00000400000000000000" pitchFamily="2" charset="-78"/>
            </a:endParaRPr>
          </a:p>
          <a:p>
            <a:r>
              <a:rPr lang="fa-IR" sz="3200" dirty="0" smtClean="0">
                <a:cs typeface="B Nazanin" panose="00000400000000000000" pitchFamily="2" charset="-78"/>
              </a:rPr>
              <a:t>برای انجام </a:t>
            </a:r>
            <a:r>
              <a:rPr lang="fa-IR" sz="3200" dirty="0">
                <a:cs typeface="B Nazanin" panose="00000400000000000000" pitchFamily="2" charset="-78"/>
              </a:rPr>
              <a:t>مراقبت آغوشی </a:t>
            </a:r>
            <a:r>
              <a:rPr lang="fa-IR" sz="3200" dirty="0" smtClean="0">
                <a:cs typeface="B Nazanin" panose="00000400000000000000" pitchFamily="2" charset="-78"/>
              </a:rPr>
              <a:t>چه چیزهائی مورد نیاز است </a:t>
            </a:r>
            <a:endParaRPr lang="en-US" sz="3200" dirty="0" smtClean="0">
              <a:cs typeface="B Nazanin" panose="00000400000000000000" pitchFamily="2" charset="-78"/>
            </a:endParaRPr>
          </a:p>
          <a:p>
            <a:r>
              <a:rPr lang="fa-IR" sz="3200" dirty="0" smtClean="0">
                <a:cs typeface="B Nazanin" panose="00000400000000000000" pitchFamily="2" charset="-78"/>
              </a:rPr>
              <a:t>دانستن </a:t>
            </a:r>
            <a:r>
              <a:rPr lang="fa-IR" sz="3200" dirty="0">
                <a:cs typeface="B Nazanin" panose="00000400000000000000" pitchFamily="2" charset="-78"/>
              </a:rPr>
              <a:t>اهمیت مراقبت آغوشی </a:t>
            </a:r>
            <a:r>
              <a:rPr lang="fa-IR" sz="3200" dirty="0" smtClean="0">
                <a:cs typeface="B Nazanin" panose="00000400000000000000" pitchFamily="2" charset="-78"/>
              </a:rPr>
              <a:t>برای مادر و نوزاد</a:t>
            </a:r>
            <a:endParaRPr lang="en-US" sz="3200" dirty="0" smtClean="0">
              <a:cs typeface="B Nazanin" panose="00000400000000000000" pitchFamily="2" charset="-78"/>
            </a:endParaRPr>
          </a:p>
          <a:p>
            <a:r>
              <a:rPr lang="fa-IR" sz="3200" dirty="0" smtClean="0">
                <a:cs typeface="B Nazanin" panose="00000400000000000000" pitchFamily="2" charset="-78"/>
              </a:rPr>
              <a:t>معیار های شایستگی </a:t>
            </a:r>
            <a:r>
              <a:rPr lang="fa-IR" sz="3200" dirty="0">
                <a:cs typeface="B Nazanin" panose="00000400000000000000" pitchFamily="2" charset="-78"/>
              </a:rPr>
              <a:t>در انجام مراقبت آغوشی </a:t>
            </a:r>
            <a:endParaRPr lang="fa-IR" sz="3200" dirty="0" smtClean="0">
              <a:cs typeface="B Nazanin" panose="00000400000000000000" pitchFamily="2" charset="-78"/>
            </a:endParaRPr>
          </a:p>
          <a:p>
            <a:r>
              <a:rPr lang="fa-IR" sz="3200" dirty="0" smtClean="0">
                <a:cs typeface="B Nazanin" panose="00000400000000000000" pitchFamily="2" charset="-78"/>
              </a:rPr>
              <a:t>وضعیت نوزاد </a:t>
            </a:r>
            <a:r>
              <a:rPr lang="fa-IR" sz="3200" dirty="0">
                <a:cs typeface="B Nazanin" panose="00000400000000000000" pitchFamily="2" charset="-78"/>
              </a:rPr>
              <a:t>در مراقبت آغوشی </a:t>
            </a:r>
            <a:endParaRPr lang="fa-IR" sz="3200" dirty="0" smtClean="0">
              <a:cs typeface="B Nazanin" panose="00000400000000000000" pitchFamily="2" charset="-78"/>
            </a:endParaRPr>
          </a:p>
          <a:p>
            <a:r>
              <a:rPr lang="fa-IR" sz="3200" dirty="0">
                <a:cs typeface="B Nazanin" panose="00000400000000000000" pitchFamily="2" charset="-78"/>
              </a:rPr>
              <a:t>معیار </a:t>
            </a:r>
            <a:r>
              <a:rPr lang="fa-IR" sz="3200" dirty="0" smtClean="0">
                <a:cs typeface="B Nazanin" panose="00000400000000000000" pitchFamily="2" charset="-78"/>
              </a:rPr>
              <a:t>های ترخیص</a:t>
            </a:r>
            <a:endParaRPr lang="en-US" sz="3200" dirty="0">
              <a:cs typeface="B Nazanin" panose="00000400000000000000" pitchFamily="2" charset="-78"/>
            </a:endParaRPr>
          </a:p>
          <a:p>
            <a:pPr algn="r"/>
            <a:endParaRPr lang="en-US" sz="3200" dirty="0">
              <a:cs typeface="B Nazanin" panose="00000400000000000000" pitchFamily="2" charset="-78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36754" y="228601"/>
            <a:ext cx="8402446" cy="1066800"/>
            <a:chOff x="0" y="439"/>
            <a:chExt cx="8229600" cy="1142121"/>
          </a:xfrm>
        </p:grpSpPr>
        <p:sp>
          <p:nvSpPr>
            <p:cNvPr id="6" name="Rounded Rectangle 5"/>
            <p:cNvSpPr/>
            <p:nvPr/>
          </p:nvSpPr>
          <p:spPr>
            <a:xfrm>
              <a:off x="0" y="439"/>
              <a:ext cx="8229600" cy="114212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5754" y="56193"/>
              <a:ext cx="8118092" cy="10306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5740" tIns="205740" rIns="205740" bIns="205740" numCol="1" spcCol="1270" anchor="ctr" anchorCtr="0">
              <a:noAutofit/>
            </a:bodyPr>
            <a:lstStyle/>
            <a:p>
              <a:pPr lvl="0" algn="ctr" defTabSz="24003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54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اهداف</a:t>
              </a:r>
              <a:endParaRPr lang="en-US" sz="54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9"/>
          <a:stretch/>
        </p:blipFill>
        <p:spPr bwMode="auto">
          <a:xfrm>
            <a:off x="436754" y="2057400"/>
            <a:ext cx="2022100" cy="257624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103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4343400"/>
            <a:ext cx="7788729" cy="1828800"/>
          </a:xfrm>
        </p:spPr>
        <p:txBody>
          <a:bodyPr/>
          <a:lstStyle/>
          <a:p>
            <a:pPr marL="109537" indent="0" algn="just">
              <a:buNone/>
            </a:pPr>
            <a:r>
              <a:rPr lang="fa-IR" altLang="en-US" sz="3200" dirty="0" smtClean="0">
                <a:latin typeface="Times New Roman" pitchFamily="18" charset="0"/>
                <a:cs typeface="B Nazanin" panose="00000400000000000000" pitchFamily="2" charset="-78"/>
              </a:rPr>
              <a:t>توجه داشته </a:t>
            </a:r>
            <a:r>
              <a:rPr lang="fa-IR" altLang="en-US" sz="3200" dirty="0" err="1" smtClean="0">
                <a:latin typeface="Times New Roman" pitchFamily="18" charset="0"/>
                <a:cs typeface="B Nazanin" panose="00000400000000000000" pitchFamily="2" charset="-78"/>
              </a:rPr>
              <a:t>باشيددرانجام</a:t>
            </a:r>
            <a:r>
              <a:rPr lang="fa-IR" altLang="en-US" sz="3200" dirty="0" smtClean="0">
                <a:latin typeface="Times New Roman" pitchFamily="18" charset="0"/>
                <a:cs typeface="B Nazanin" panose="00000400000000000000" pitchFamily="2" charset="-78"/>
              </a:rPr>
              <a:t> مراقبت </a:t>
            </a:r>
            <a:r>
              <a:rPr lang="en-US" altLang="en-US" sz="3200" dirty="0" smtClean="0">
                <a:latin typeface="Times New Roman" pitchFamily="18" charset="0"/>
                <a:cs typeface="B Nazanin" panose="00000400000000000000" pitchFamily="2" charset="-78"/>
              </a:rPr>
              <a:t>KMC</a:t>
            </a:r>
            <a:r>
              <a:rPr lang="fa-IR" altLang="en-US" sz="3200" dirty="0" smtClean="0">
                <a:latin typeface="Times New Roman" pitchFamily="18" charset="0"/>
                <a:cs typeface="B Nazanin" panose="00000400000000000000" pitchFamily="2" charset="-78"/>
              </a:rPr>
              <a:t> به </a:t>
            </a:r>
            <a:r>
              <a:rPr lang="fa-IR" altLang="en-US" sz="3200" b="1" u="sng" dirty="0" smtClean="0">
                <a:latin typeface="Times New Roman" pitchFamily="18" charset="0"/>
                <a:cs typeface="B Nazanin" panose="00000400000000000000" pitchFamily="2" charset="-78"/>
              </a:rPr>
              <a:t>باورها و اعتقادات </a:t>
            </a:r>
            <a:r>
              <a:rPr lang="fa-IR" altLang="en-US" sz="3200" dirty="0" smtClean="0">
                <a:latin typeface="Times New Roman" pitchFamily="18" charset="0"/>
                <a:cs typeface="B Nazanin" panose="00000400000000000000" pitchFamily="2" charset="-78"/>
              </a:rPr>
              <a:t>مادرها و خانواده احترام </a:t>
            </a:r>
            <a:r>
              <a:rPr lang="fa-IR" altLang="en-US" sz="3200" dirty="0" err="1" smtClean="0">
                <a:latin typeface="Times New Roman" pitchFamily="18" charset="0"/>
                <a:cs typeface="B Nazanin" panose="00000400000000000000" pitchFamily="2" charset="-78"/>
              </a:rPr>
              <a:t>بگذاريد</a:t>
            </a:r>
            <a:r>
              <a:rPr lang="fa-IR" altLang="en-US" sz="3200" dirty="0" smtClean="0">
                <a:latin typeface="Times New Roman" pitchFamily="18" charset="0"/>
                <a:cs typeface="B Nazanin" panose="00000400000000000000" pitchFamily="2" charset="-78"/>
              </a:rPr>
              <a:t> و در صورت </a:t>
            </a:r>
            <a:r>
              <a:rPr lang="fa-IR" altLang="en-US" sz="3200" dirty="0" err="1" smtClean="0">
                <a:latin typeface="Times New Roman" pitchFamily="18" charset="0"/>
                <a:cs typeface="B Nazanin" panose="00000400000000000000" pitchFamily="2" charset="-78"/>
              </a:rPr>
              <a:t>تمايل</a:t>
            </a:r>
            <a:r>
              <a:rPr lang="fa-IR" altLang="en-US" sz="3200" dirty="0" smtClean="0">
                <a:latin typeface="Times New Roman" pitchFamily="18" charset="0"/>
                <a:cs typeface="B Nazanin" panose="00000400000000000000" pitchFamily="2" charset="-78"/>
              </a:rPr>
              <a:t> به استفاده از </a:t>
            </a:r>
            <a:r>
              <a:rPr lang="fa-IR" altLang="en-US" sz="3200" dirty="0" err="1" smtClean="0">
                <a:latin typeface="Times New Roman" pitchFamily="18" charset="0"/>
                <a:cs typeface="B Nazanin" panose="00000400000000000000" pitchFamily="2" charset="-78"/>
              </a:rPr>
              <a:t>لباسهاي</a:t>
            </a:r>
            <a:r>
              <a:rPr lang="fa-IR" altLang="en-US" sz="3200" dirty="0" smtClean="0">
                <a:latin typeface="Times New Roman" pitchFamily="18" charset="0"/>
                <a:cs typeface="B Nazanin" panose="00000400000000000000" pitchFamily="2" charset="-78"/>
              </a:rPr>
              <a:t> </a:t>
            </a:r>
            <a:r>
              <a:rPr lang="fa-IR" altLang="en-US" sz="3200" dirty="0" err="1" smtClean="0">
                <a:latin typeface="Times New Roman" pitchFamily="18" charset="0"/>
                <a:cs typeface="B Nazanin" panose="00000400000000000000" pitchFamily="2" charset="-78"/>
              </a:rPr>
              <a:t>محلي</a:t>
            </a:r>
            <a:r>
              <a:rPr lang="fa-IR" altLang="en-US" sz="3200" dirty="0" smtClean="0">
                <a:latin typeface="Times New Roman" pitchFamily="18" charset="0"/>
                <a:cs typeface="B Nazanin" panose="00000400000000000000" pitchFamily="2" charset="-78"/>
              </a:rPr>
              <a:t> به آنها </a:t>
            </a:r>
            <a:r>
              <a:rPr lang="fa-IR" altLang="en-US" sz="3200" dirty="0" err="1" smtClean="0">
                <a:latin typeface="Times New Roman" pitchFamily="18" charset="0"/>
                <a:cs typeface="B Nazanin" panose="00000400000000000000" pitchFamily="2" charset="-78"/>
              </a:rPr>
              <a:t>كمك</a:t>
            </a:r>
            <a:r>
              <a:rPr lang="fa-IR" altLang="en-US" sz="3200" dirty="0" smtClean="0">
                <a:latin typeface="Times New Roman" pitchFamily="18" charset="0"/>
                <a:cs typeface="B Nazanin" panose="00000400000000000000" pitchFamily="2" charset="-78"/>
              </a:rPr>
              <a:t> </a:t>
            </a:r>
            <a:r>
              <a:rPr lang="fa-IR" altLang="en-US" sz="3200" dirty="0" err="1" smtClean="0">
                <a:latin typeface="Times New Roman" pitchFamily="18" charset="0"/>
                <a:cs typeface="B Nazanin" panose="00000400000000000000" pitchFamily="2" charset="-78"/>
              </a:rPr>
              <a:t>كنيد</a:t>
            </a:r>
            <a:r>
              <a:rPr lang="fa-IR" altLang="en-US" sz="3200" dirty="0" smtClean="0">
                <a:latin typeface="Times New Roman" pitchFamily="18" charset="0"/>
                <a:cs typeface="B Nazanin" panose="00000400000000000000" pitchFamily="2" charset="-78"/>
              </a:rPr>
              <a:t>.</a:t>
            </a:r>
            <a:endParaRPr lang="en-US" altLang="en-US" sz="3200" dirty="0" smtClean="0">
              <a:latin typeface="Times New Roman" pitchFamily="18" charset="0"/>
              <a:cs typeface="B Nazanin" panose="00000400000000000000" pitchFamily="2" charset="-78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42" y="685800"/>
            <a:ext cx="3326309" cy="342900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 descr="EPSN0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"/>
          <a:stretch>
            <a:fillRect/>
          </a:stretch>
        </p:blipFill>
        <p:spPr bwMode="auto">
          <a:xfrm>
            <a:off x="4131851" y="685800"/>
            <a:ext cx="4228041" cy="34290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3567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62004038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0912" y="1676400"/>
            <a:ext cx="7431088" cy="4114800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0000"/>
            </a:pPr>
            <a:r>
              <a:rPr lang="fa-IR" altLang="en-US" sz="2800" dirty="0" smtClean="0">
                <a:latin typeface="Times New Roman" pitchFamily="18" charset="0"/>
                <a:cs typeface="B Nazanin" panose="00000400000000000000" pitchFamily="2" charset="-78"/>
              </a:rPr>
              <a:t>ارزیابی میزان نور محیط ( کاهش نور با پوشش انکوباتور)</a:t>
            </a:r>
          </a:p>
          <a:p>
            <a:pPr marL="457200" indent="-457200" eaLnBrk="1" hangingPunct="1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0000"/>
            </a:pPr>
            <a:r>
              <a:rPr lang="fa-IR" altLang="en-US" sz="2800" dirty="0" smtClean="0">
                <a:latin typeface="Times New Roman" pitchFamily="18" charset="0"/>
                <a:cs typeface="B Nazanin" panose="00000400000000000000" pitchFamily="2" charset="-78"/>
              </a:rPr>
              <a:t>کاهش میزان سروصدا</a:t>
            </a:r>
          </a:p>
          <a:p>
            <a:pPr marL="457200" indent="-457200" eaLnBrk="1" hangingPunct="1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0000"/>
            </a:pPr>
            <a:r>
              <a:rPr lang="fa-IR" altLang="en-US" sz="2800" dirty="0" smtClean="0">
                <a:latin typeface="Times New Roman" pitchFamily="18" charset="0"/>
                <a:cs typeface="B Nazanin" panose="00000400000000000000" pitchFamily="2" charset="-78"/>
              </a:rPr>
              <a:t>ارزیابی میزان شلوغی بخش ( اتاق های ساکت تر و خلوت)</a:t>
            </a:r>
          </a:p>
          <a:p>
            <a:pPr marL="457200" indent="-457200" eaLnBrk="1" hangingPunct="1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0000"/>
            </a:pPr>
            <a:r>
              <a:rPr lang="fa-IR" altLang="en-US" sz="2800" dirty="0" smtClean="0">
                <a:latin typeface="Times New Roman" pitchFamily="18" charset="0"/>
                <a:cs typeface="B Nazanin" panose="00000400000000000000" pitchFamily="2" charset="-78"/>
              </a:rPr>
              <a:t>طراحی زمان خواب برای نوزاد</a:t>
            </a:r>
          </a:p>
          <a:p>
            <a:pPr marL="712788" lvl="1" indent="-457200" eaLnBrk="1" hangingPunct="1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0000"/>
              <a:buFont typeface="Wingdings" panose="05000000000000000000" pitchFamily="2" charset="2"/>
              <a:buChar char="§"/>
            </a:pPr>
            <a:r>
              <a:rPr lang="fa-IR" altLang="en-US" sz="2400" dirty="0" smtClean="0">
                <a:latin typeface="Times New Roman" pitchFamily="18" charset="0"/>
                <a:cs typeface="B Nazanin" panose="00000400000000000000" pitchFamily="2" charset="-78"/>
              </a:rPr>
              <a:t>روند چرخش شب و روز ( ساعت 11 شب تا 6 صبح) سایه بان خواب </a:t>
            </a:r>
          </a:p>
          <a:p>
            <a:pPr marL="457200" indent="-457200" eaLnBrk="1" hangingPunct="1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0000"/>
            </a:pPr>
            <a:r>
              <a:rPr lang="en-US" altLang="en-US" sz="2800" dirty="0" smtClean="0">
                <a:latin typeface="Times New Roman" pitchFamily="18" charset="0"/>
                <a:cs typeface="B Nazanin" panose="00000400000000000000" pitchFamily="2" charset="-78"/>
              </a:rPr>
              <a:t>Nest</a:t>
            </a:r>
            <a:r>
              <a:rPr lang="fa-IR" altLang="en-US" sz="2800" dirty="0" smtClean="0">
                <a:latin typeface="Times New Roman" pitchFamily="18" charset="0"/>
                <a:cs typeface="B Nazanin" panose="00000400000000000000" pitchFamily="2" charset="-78"/>
              </a:rPr>
              <a:t> یا لانه گزینی </a:t>
            </a:r>
          </a:p>
          <a:p>
            <a:pPr marL="457200" indent="-457200" eaLnBrk="1" hangingPunct="1">
              <a:lnSpc>
                <a:spcPct val="90000"/>
              </a:lnSpc>
              <a:buClr>
                <a:schemeClr val="accent1">
                  <a:lumMod val="75000"/>
                </a:schemeClr>
              </a:buClr>
              <a:buSzPct val="80000"/>
            </a:pPr>
            <a:r>
              <a:rPr lang="fa-IR" altLang="en-US" sz="2800" dirty="0" smtClean="0">
                <a:latin typeface="Times New Roman" pitchFamily="18" charset="0"/>
                <a:cs typeface="B Nazanin" panose="00000400000000000000" pitchFamily="2" charset="-78"/>
              </a:rPr>
              <a:t>وضعیت دادن نوزاد ( روبه شکم- جمع شده- سر در وسط در حالت به پشت خوابیده) شبیه داخل رحم </a:t>
            </a:r>
            <a:endParaRPr lang="en-US" altLang="en-US" sz="2800" dirty="0" smtClean="0">
              <a:latin typeface="Times New Roman" pitchFamily="18" charset="0"/>
              <a:cs typeface="B Nazanin" panose="00000400000000000000" pitchFamily="2" charset="-78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668831"/>
            <a:ext cx="1600200" cy="1655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261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743079816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560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343401" y="1676400"/>
            <a:ext cx="4343399" cy="3941763"/>
          </a:xfrm>
        </p:spPr>
        <p:txBody>
          <a:bodyPr/>
          <a:lstStyle/>
          <a:p>
            <a:r>
              <a:rPr lang="fa-IR" altLang="en-US" sz="3200" b="1" dirty="0" smtClean="0">
                <a:latin typeface="A2-Yekan" pitchFamily="2" charset="0"/>
                <a:cs typeface="B Nazanin" panose="00000400000000000000" pitchFamily="2" charset="-78"/>
              </a:rPr>
              <a:t>نوزاد:</a:t>
            </a:r>
          </a:p>
          <a:p>
            <a:pPr lvl="1"/>
            <a:r>
              <a:rPr lang="fa-IR" altLang="en-US" sz="2800" dirty="0">
                <a:latin typeface="A2-Yekan" pitchFamily="2" charset="0"/>
                <a:cs typeface="B Nazanin" panose="00000400000000000000" pitchFamily="2" charset="-78"/>
              </a:rPr>
              <a:t>وزن نوزاد بیشتر از 1800 </a:t>
            </a:r>
            <a:r>
              <a:rPr lang="fa-IR" altLang="en-US" sz="2800" dirty="0" smtClean="0">
                <a:latin typeface="A2-Yekan" pitchFamily="2" charset="0"/>
                <a:cs typeface="B Nazanin" panose="00000400000000000000" pitchFamily="2" charset="-78"/>
              </a:rPr>
              <a:t>گرم</a:t>
            </a:r>
          </a:p>
          <a:p>
            <a:pPr lvl="2"/>
            <a:r>
              <a:rPr lang="fa-IR" altLang="en-US" sz="1800" dirty="0">
                <a:latin typeface="A2-Yekan" pitchFamily="2" charset="0"/>
                <a:cs typeface="B Nazanin" panose="00000400000000000000" pitchFamily="2" charset="-78"/>
              </a:rPr>
              <a:t>(بلافاصله بعد از تولد در صورت </a:t>
            </a:r>
            <a:r>
              <a:rPr lang="fa-IR" altLang="en-US" sz="1800" dirty="0" smtClean="0">
                <a:latin typeface="A2-Yekan" pitchFamily="2" charset="0"/>
                <a:cs typeface="B Nazanin" panose="00000400000000000000" pitchFamily="2" charset="-78"/>
              </a:rPr>
              <a:t>تثبیت </a:t>
            </a:r>
            <a:r>
              <a:rPr lang="fa-IR" altLang="en-US" sz="1800" dirty="0">
                <a:latin typeface="A2-Yekan" pitchFamily="2" charset="0"/>
                <a:cs typeface="B Nazanin" panose="00000400000000000000" pitchFamily="2" charset="-78"/>
              </a:rPr>
              <a:t>نوزاد )</a:t>
            </a:r>
          </a:p>
          <a:p>
            <a:pPr lvl="1"/>
            <a:r>
              <a:rPr lang="fa-IR" altLang="en-US" sz="2800" dirty="0">
                <a:latin typeface="A2-Yekan" pitchFamily="2" charset="0"/>
                <a:cs typeface="B Nazanin" panose="00000400000000000000" pitchFamily="2" charset="-78"/>
              </a:rPr>
              <a:t>وزن تولد بین   1799-1200 </a:t>
            </a:r>
            <a:r>
              <a:rPr lang="fa-IR" altLang="en-US" sz="2800" dirty="0" smtClean="0">
                <a:latin typeface="A2-Yekan" pitchFamily="2" charset="0"/>
                <a:cs typeface="B Nazanin" panose="00000400000000000000" pitchFamily="2" charset="-78"/>
              </a:rPr>
              <a:t>گرم</a:t>
            </a:r>
          </a:p>
          <a:p>
            <a:pPr lvl="2"/>
            <a:r>
              <a:rPr lang="fa-IR" altLang="en-US" sz="2000" dirty="0">
                <a:latin typeface="A2-Yekan" pitchFamily="2" charset="0"/>
                <a:cs typeface="B Nazanin" panose="00000400000000000000" pitchFamily="2" charset="-78"/>
              </a:rPr>
              <a:t>(</a:t>
            </a:r>
            <a:r>
              <a:rPr lang="fa-IR" altLang="en-US" sz="2000" dirty="0" err="1" smtClean="0">
                <a:latin typeface="A2-Yekan" pitchFamily="2" charset="0"/>
                <a:cs typeface="B Nazanin" panose="00000400000000000000" pitchFamily="2" charset="-78"/>
              </a:rPr>
              <a:t>يکي</a:t>
            </a:r>
            <a:r>
              <a:rPr lang="fa-IR" altLang="en-US" sz="2000" dirty="0" smtClean="0">
                <a:latin typeface="A2-Yekan" pitchFamily="2" charset="0"/>
                <a:cs typeface="B Nazanin" panose="00000400000000000000" pitchFamily="2" charset="-78"/>
              </a:rPr>
              <a:t> </a:t>
            </a:r>
            <a:r>
              <a:rPr lang="fa-IR" altLang="en-US" sz="2000" dirty="0">
                <a:latin typeface="A2-Yekan" pitchFamily="2" charset="0"/>
                <a:cs typeface="B Nazanin" panose="00000400000000000000" pitchFamily="2" charset="-78"/>
              </a:rPr>
              <a:t>دو روز تا </a:t>
            </a:r>
            <a:r>
              <a:rPr lang="fa-IR" altLang="en-US" sz="2000" dirty="0" err="1">
                <a:latin typeface="A2-Yekan" pitchFamily="2" charset="0"/>
                <a:cs typeface="B Nazanin" panose="00000400000000000000" pitchFamily="2" charset="-78"/>
              </a:rPr>
              <a:t>پايدار</a:t>
            </a:r>
            <a:r>
              <a:rPr lang="fa-IR" altLang="en-US" sz="2000" dirty="0">
                <a:latin typeface="A2-Yekan" pitchFamily="2" charset="0"/>
                <a:cs typeface="B Nazanin" panose="00000400000000000000" pitchFamily="2" charset="-78"/>
              </a:rPr>
              <a:t> شدن</a:t>
            </a:r>
            <a:r>
              <a:rPr lang="fa-IR" altLang="en-US" sz="2000" dirty="0" smtClean="0">
                <a:latin typeface="A2-Yekan" pitchFamily="2" charset="0"/>
                <a:cs typeface="B Nazanin" panose="00000400000000000000" pitchFamily="2" charset="-78"/>
              </a:rPr>
              <a:t>)</a:t>
            </a:r>
            <a:endParaRPr lang="fa-IR" altLang="en-US" sz="2800" dirty="0" smtClean="0">
              <a:latin typeface="A2-Yekan" pitchFamily="2" charset="0"/>
              <a:cs typeface="B Nazanin" panose="00000400000000000000" pitchFamily="2" charset="-78"/>
            </a:endParaRPr>
          </a:p>
          <a:p>
            <a:pPr lvl="1"/>
            <a:r>
              <a:rPr lang="fa-IR" altLang="en-US" sz="2800" dirty="0">
                <a:latin typeface="A2-Yekan" pitchFamily="2" charset="0"/>
                <a:cs typeface="B Nazanin" panose="00000400000000000000" pitchFamily="2" charset="-78"/>
              </a:rPr>
              <a:t>وزن تولد کمتر از 1200گرم</a:t>
            </a:r>
            <a:endParaRPr lang="fa-IR" altLang="en-US" sz="2800" b="1" dirty="0">
              <a:solidFill>
                <a:srgbClr val="00B050"/>
              </a:solidFill>
              <a:latin typeface="A2-Yekan" pitchFamily="2" charset="0"/>
              <a:cs typeface="B Nazanin" panose="00000400000000000000" pitchFamily="2" charset="-78"/>
            </a:endParaRPr>
          </a:p>
          <a:p>
            <a:pPr lvl="2"/>
            <a:r>
              <a:rPr lang="fa-IR" altLang="en-US" sz="2400" dirty="0">
                <a:latin typeface="A2-Yekan" pitchFamily="2" charset="0"/>
                <a:cs typeface="B Nazanin" panose="00000400000000000000" pitchFamily="2" charset="-78"/>
              </a:rPr>
              <a:t> </a:t>
            </a:r>
            <a:r>
              <a:rPr lang="fa-IR" altLang="en-US" sz="2400" dirty="0" smtClean="0">
                <a:latin typeface="A2-Yekan" pitchFamily="2" charset="0"/>
                <a:cs typeface="B Nazanin" panose="00000400000000000000" pitchFamily="2" charset="-78"/>
              </a:rPr>
              <a:t>  </a:t>
            </a:r>
            <a:r>
              <a:rPr lang="fa-IR" altLang="en-US" sz="2000" dirty="0" smtClean="0">
                <a:latin typeface="A2-Yekan" pitchFamily="2" charset="0"/>
                <a:cs typeface="B Nazanin" panose="00000400000000000000" pitchFamily="2" charset="-78"/>
              </a:rPr>
              <a:t>(روزها </a:t>
            </a:r>
            <a:r>
              <a:rPr lang="fa-IR" altLang="en-US" sz="2000" dirty="0">
                <a:latin typeface="A2-Yekan" pitchFamily="2" charset="0"/>
                <a:cs typeface="B Nazanin" panose="00000400000000000000" pitchFamily="2" charset="-78"/>
              </a:rPr>
              <a:t>و هفته </a:t>
            </a:r>
            <a:r>
              <a:rPr lang="fa-IR" altLang="en-US" sz="2000" dirty="0" smtClean="0">
                <a:latin typeface="A2-Yekan" pitchFamily="2" charset="0"/>
                <a:cs typeface="B Nazanin" panose="00000400000000000000" pitchFamily="2" charset="-78"/>
              </a:rPr>
              <a:t>ها)</a:t>
            </a:r>
            <a:r>
              <a:rPr lang="fa-IR" altLang="en-US" sz="2400" dirty="0" smtClean="0">
                <a:latin typeface="A2-Yekan" pitchFamily="2" charset="0"/>
                <a:cs typeface="B Nazanin" panose="00000400000000000000" pitchFamily="2" charset="-78"/>
              </a:rPr>
              <a:t>	</a:t>
            </a:r>
            <a:r>
              <a:rPr lang="fa-IR" altLang="en-US" sz="2800" dirty="0" smtClean="0">
                <a:latin typeface="A2-Yekan" pitchFamily="2" charset="0"/>
                <a:cs typeface="B Nazanin" panose="00000400000000000000" pitchFamily="2" charset="-78"/>
              </a:rPr>
              <a:t>		</a:t>
            </a:r>
            <a:endParaRPr lang="fa-IR" altLang="en-US" sz="2800" dirty="0">
              <a:latin typeface="A2-Yekan" pitchFamily="2" charset="0"/>
              <a:cs typeface="B Nazanin" panose="00000400000000000000" pitchFamily="2" charset="-7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294967295"/>
          </p:nvPr>
        </p:nvSpPr>
        <p:spPr>
          <a:xfrm>
            <a:off x="152400" y="1676400"/>
            <a:ext cx="4422775" cy="3941762"/>
          </a:xfrm>
        </p:spPr>
        <p:txBody>
          <a:bodyPr/>
          <a:lstStyle/>
          <a:p>
            <a:r>
              <a:rPr lang="fa-IR" altLang="en-US" sz="3200" b="1" dirty="0">
                <a:latin typeface="A2-Yekan" pitchFamily="2" charset="0"/>
              </a:rPr>
              <a:t>مادر</a:t>
            </a:r>
            <a:r>
              <a:rPr lang="fa-IR" altLang="en-US" sz="3200" b="1" dirty="0" smtClean="0">
                <a:latin typeface="A2-Yekan" pitchFamily="2" charset="0"/>
              </a:rPr>
              <a:t>:</a:t>
            </a:r>
          </a:p>
          <a:p>
            <a:pPr lvl="1"/>
            <a:r>
              <a:rPr lang="fa-IR" altLang="en-US" sz="2800" dirty="0">
                <a:latin typeface="A2-Yekan" pitchFamily="2" charset="0"/>
              </a:rPr>
              <a:t>اظهار تمایل مادر </a:t>
            </a:r>
          </a:p>
          <a:p>
            <a:pPr lvl="1"/>
            <a:r>
              <a:rPr lang="fa-IR" altLang="en-US" sz="2800" dirty="0">
                <a:latin typeface="A2-Yekan" pitchFamily="2" charset="0"/>
              </a:rPr>
              <a:t>سلامتی عمومی و تغذیه مادر</a:t>
            </a:r>
          </a:p>
          <a:p>
            <a:pPr lvl="1"/>
            <a:r>
              <a:rPr lang="fa-IR" altLang="en-US" sz="2800" dirty="0">
                <a:latin typeface="A2-Yekan" pitchFamily="2" charset="0"/>
              </a:rPr>
              <a:t>بهداشت</a:t>
            </a:r>
          </a:p>
          <a:p>
            <a:pPr lvl="1"/>
            <a:r>
              <a:rPr lang="fa-IR" altLang="en-US" sz="2800" dirty="0">
                <a:latin typeface="A2-Yekan" pitchFamily="2" charset="0"/>
              </a:rPr>
              <a:t>حمایت </a:t>
            </a:r>
            <a:r>
              <a:rPr lang="fa-IR" altLang="en-US" sz="2800" dirty="0" err="1">
                <a:latin typeface="A2-Yekan" pitchFamily="2" charset="0"/>
              </a:rPr>
              <a:t>خانواد</a:t>
            </a:r>
            <a:r>
              <a:rPr lang="fa-IR" altLang="en-US" sz="2800" dirty="0">
                <a:latin typeface="A2-Yekan" pitchFamily="2" charset="0"/>
              </a:rPr>
              <a:t> گی</a:t>
            </a:r>
          </a:p>
          <a:p>
            <a:pPr lvl="1"/>
            <a:r>
              <a:rPr lang="fa-IR" altLang="en-US" sz="2800" dirty="0">
                <a:latin typeface="A2-Yekan" pitchFamily="2" charset="0"/>
              </a:rPr>
              <a:t>آگاهی و حمایت اجتماعی </a:t>
            </a:r>
            <a:endParaRPr lang="en-US" altLang="en-US" sz="2800" dirty="0">
              <a:latin typeface="A2-Yekan" pitchFamily="2" charset="0"/>
            </a:endParaRPr>
          </a:p>
          <a:p>
            <a:pPr lvl="1"/>
            <a:endParaRPr lang="fa-IR" altLang="en-US" sz="2800" b="1" dirty="0" smtClean="0">
              <a:latin typeface="A2-Yekan" pitchFamily="2" charset="0"/>
            </a:endParaRPr>
          </a:p>
          <a:p>
            <a:pPr lvl="1"/>
            <a:endParaRPr lang="fa-IR" altLang="en-US" sz="2800" b="1" dirty="0">
              <a:latin typeface="A2-Yekan" pitchFamily="2" charset="0"/>
            </a:endParaRPr>
          </a:p>
          <a:p>
            <a:endParaRPr lang="en-US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657" y="4572000"/>
            <a:ext cx="1988719" cy="1490663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560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160625242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229600" cy="4038600"/>
          </a:xfrm>
        </p:spPr>
        <p:txBody>
          <a:bodyPr/>
          <a:lstStyle/>
          <a:p>
            <a:pPr algn="r">
              <a:buFont typeface="Wingdings 2" pitchFamily="18" charset="2"/>
              <a:buNone/>
            </a:pPr>
            <a:r>
              <a:rPr lang="fa-IR" altLang="en-US" sz="3200" dirty="0" smtClean="0">
                <a:latin typeface="A2-Yekan" pitchFamily="2" charset="0"/>
                <a:cs typeface="B Nazanin" panose="00000400000000000000" pitchFamily="2" charset="-78"/>
              </a:rPr>
              <a:t>1- وزن تولد</a:t>
            </a:r>
          </a:p>
          <a:p>
            <a:pPr algn="r" rtl="1">
              <a:buFont typeface="Wingdings 2" pitchFamily="18" charset="2"/>
              <a:buNone/>
            </a:pPr>
            <a:r>
              <a:rPr lang="fa-IR" altLang="en-US" sz="3200" dirty="0" smtClean="0">
                <a:latin typeface="A2-Yekan" pitchFamily="2" charset="0"/>
                <a:cs typeface="B Nazanin" panose="00000400000000000000" pitchFamily="2" charset="-78"/>
              </a:rPr>
              <a:t>2- سن </a:t>
            </a:r>
          </a:p>
          <a:p>
            <a:pPr algn="r" rtl="1">
              <a:buFont typeface="Wingdings 2" pitchFamily="18" charset="2"/>
              <a:buNone/>
            </a:pPr>
            <a:r>
              <a:rPr lang="fa-IR" altLang="en-US" sz="3200" dirty="0" smtClean="0">
                <a:latin typeface="A2-Yekan" pitchFamily="2" charset="0"/>
                <a:cs typeface="B Nazanin" panose="00000400000000000000" pitchFamily="2" charset="-78"/>
              </a:rPr>
              <a:t>3- استفاده از عدد </a:t>
            </a:r>
            <a:r>
              <a:rPr lang="fa-IR" altLang="en-US" sz="3200" dirty="0" err="1" smtClean="0">
                <a:latin typeface="A2-Yekan" pitchFamily="2" charset="0"/>
                <a:cs typeface="B Nazanin" panose="00000400000000000000" pitchFamily="2" charset="-78"/>
              </a:rPr>
              <a:t>آپگار</a:t>
            </a:r>
            <a:endParaRPr lang="fa-IR" altLang="en-US" sz="3200" dirty="0" smtClean="0">
              <a:latin typeface="A2-Yekan" pitchFamily="2" charset="0"/>
              <a:cs typeface="B Nazanin" panose="00000400000000000000" pitchFamily="2" charset="-78"/>
            </a:endParaRPr>
          </a:p>
          <a:p>
            <a:pPr>
              <a:buNone/>
            </a:pPr>
            <a:r>
              <a:rPr lang="fa-IR" altLang="en-US" sz="3200" dirty="0" smtClean="0">
                <a:latin typeface="A2-Yekan" pitchFamily="2" charset="0"/>
                <a:cs typeface="B Nazanin" panose="00000400000000000000" pitchFamily="2" charset="-78"/>
              </a:rPr>
              <a:t>4- </a:t>
            </a:r>
            <a:r>
              <a:rPr lang="fa-IR" altLang="en-US" sz="3200" dirty="0">
                <a:latin typeface="A2-Yekan" pitchFamily="2" charset="0"/>
                <a:cs typeface="B Nazanin" panose="00000400000000000000" pitchFamily="2" charset="-78"/>
              </a:rPr>
              <a:t>وضعیت با ثباتی </a:t>
            </a:r>
            <a:r>
              <a:rPr lang="fa-IR" altLang="en-US" sz="3200" dirty="0" smtClean="0">
                <a:latin typeface="A2-Yekan" pitchFamily="2" charset="0"/>
                <a:cs typeface="B Nazanin" panose="00000400000000000000" pitchFamily="2" charset="-78"/>
              </a:rPr>
              <a:t>از نظر </a:t>
            </a:r>
            <a:r>
              <a:rPr lang="fa-IR" altLang="en-US" sz="3200" dirty="0" err="1" smtClean="0">
                <a:latin typeface="A2-Yekan" pitchFamily="2" charset="0"/>
                <a:cs typeface="B Nazanin" panose="00000400000000000000" pitchFamily="2" charset="-78"/>
              </a:rPr>
              <a:t>تنظیمات</a:t>
            </a:r>
            <a:r>
              <a:rPr lang="fa-IR" altLang="en-US" sz="3200" dirty="0" smtClean="0">
                <a:latin typeface="A2-Yekan" pitchFamily="2" charset="0"/>
                <a:cs typeface="B Nazanin" panose="00000400000000000000" pitchFamily="2" charset="-78"/>
              </a:rPr>
              <a:t> دستگاه تهویه مکانیکی</a:t>
            </a:r>
          </a:p>
          <a:p>
            <a:pPr algn="r" rtl="1">
              <a:buFont typeface="Wingdings 2" pitchFamily="18" charset="2"/>
              <a:buNone/>
            </a:pPr>
            <a:r>
              <a:rPr lang="fa-IR" altLang="en-US" sz="3200" dirty="0" smtClean="0">
                <a:latin typeface="A2-Yekan" pitchFamily="2" charset="0"/>
                <a:cs typeface="B Nazanin" panose="00000400000000000000" pitchFamily="2" charset="-78"/>
              </a:rPr>
              <a:t>5- داروهای تزریقی </a:t>
            </a:r>
            <a:r>
              <a:rPr lang="fa-IR" altLang="en-US" sz="3200" dirty="0" err="1" smtClean="0">
                <a:latin typeface="A2-Yekan" pitchFamily="2" charset="0"/>
                <a:cs typeface="B Nazanin" panose="00000400000000000000" pitchFamily="2" charset="-78"/>
              </a:rPr>
              <a:t>وازوپرسور</a:t>
            </a:r>
            <a:endParaRPr lang="fa-IR" altLang="en-US" sz="3200" dirty="0" smtClean="0">
              <a:latin typeface="A2-Yekan" pitchFamily="2" charset="0"/>
              <a:cs typeface="B Nazanin" panose="00000400000000000000" pitchFamily="2" charset="-78"/>
            </a:endParaRPr>
          </a:p>
          <a:p>
            <a:pPr algn="r" rtl="1">
              <a:buFont typeface="Wingdings 2" pitchFamily="18" charset="2"/>
              <a:buNone/>
            </a:pPr>
            <a:r>
              <a:rPr lang="fa-IR" altLang="en-US" sz="3200" dirty="0" smtClean="0">
                <a:latin typeface="A2-Yekan" pitchFamily="2" charset="0"/>
                <a:cs typeface="B Nazanin" panose="00000400000000000000" pitchFamily="2" charset="-78"/>
              </a:rPr>
              <a:t>6- کاتتر </a:t>
            </a:r>
            <a:r>
              <a:rPr lang="fa-IR" altLang="en-US" sz="3200" dirty="0" err="1" smtClean="0">
                <a:latin typeface="A2-Yekan" pitchFamily="2" charset="0"/>
                <a:cs typeface="B Nazanin" panose="00000400000000000000" pitchFamily="2" charset="-78"/>
              </a:rPr>
              <a:t>نافی</a:t>
            </a:r>
            <a:r>
              <a:rPr lang="fa-IR" altLang="en-US" sz="3200" dirty="0" smtClean="0">
                <a:latin typeface="A2-Yekan" pitchFamily="2" charset="0"/>
                <a:cs typeface="B Nazanin" panose="00000400000000000000" pitchFamily="2" charset="-78"/>
              </a:rPr>
              <a:t> شریانی  و لوله درون قفسه صدری </a:t>
            </a:r>
            <a:r>
              <a:rPr lang="fa-IR" altLang="en-US" sz="2400" dirty="0" smtClean="0">
                <a:latin typeface="A2-Yekan" pitchFamily="2" charset="0"/>
                <a:cs typeface="B Nazanin" panose="00000400000000000000" pitchFamily="2" charset="-78"/>
              </a:rPr>
              <a:t>(احتمال جابجایی)</a:t>
            </a:r>
            <a:endParaRPr lang="fa-IR" altLang="en-US" sz="3200" dirty="0" smtClean="0">
              <a:latin typeface="A2-Yekan" pitchFamily="2" charset="0"/>
              <a:cs typeface="B Nazanin" panose="00000400000000000000" pitchFamily="2" charset="-78"/>
            </a:endParaRPr>
          </a:p>
          <a:p>
            <a:pPr algn="r" rtl="1">
              <a:buFont typeface="Wingdings 2" pitchFamily="18" charset="2"/>
              <a:buNone/>
            </a:pPr>
            <a:r>
              <a:rPr lang="fa-IR" altLang="en-US" sz="3200" dirty="0" smtClean="0">
                <a:latin typeface="A2-Yekan" pitchFamily="2" charset="0"/>
                <a:cs typeface="B Nazanin" panose="00000400000000000000" pitchFamily="2" charset="-78"/>
              </a:rPr>
              <a:t>7- سونوگرافی مغز </a:t>
            </a:r>
            <a:r>
              <a:rPr lang="fa-IR" altLang="en-US" sz="2800" dirty="0" smtClean="0">
                <a:latin typeface="A2-Yekan" pitchFamily="2" charset="0"/>
                <a:cs typeface="B Nazanin" panose="00000400000000000000" pitchFamily="2" charset="-78"/>
              </a:rPr>
              <a:t>(هموراژی)</a:t>
            </a:r>
          </a:p>
        </p:txBody>
      </p:sp>
    </p:spTree>
    <p:extLst>
      <p:ext uri="{BB962C8B-B14F-4D97-AF65-F5344CB8AC3E}">
        <p14:creationId xmlns:p14="http://schemas.microsoft.com/office/powerpoint/2010/main" val="376886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357261" y="1567543"/>
            <a:ext cx="70866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algn="justLow" rtl="1" eaLnBrk="1" hangingPunct="1"/>
            <a:r>
              <a:rPr lang="fa-IR" altLang="en-US" sz="2800" dirty="0">
                <a:cs typeface="B Nazanin" panose="00000400000000000000" pitchFamily="2" charset="-78"/>
              </a:rPr>
              <a:t>8- </a:t>
            </a:r>
            <a:r>
              <a:rPr lang="ar-SA" altLang="en-US" sz="2800" b="1" dirty="0">
                <a:cs typeface="B Nazanin" panose="00000400000000000000" pitchFamily="2" charset="-78"/>
              </a:rPr>
              <a:t>جلسات كوتاه مراقبت آغوشي (مراقبت منقطع</a:t>
            </a:r>
            <a:r>
              <a:rPr lang="ar-SA" altLang="en-US" sz="2800" b="1" dirty="0" smtClean="0">
                <a:cs typeface="B Nazanin" panose="00000400000000000000" pitchFamily="2" charset="-78"/>
              </a:rPr>
              <a:t>)</a:t>
            </a:r>
            <a:r>
              <a:rPr lang="fa-IR" altLang="en-US" sz="2800" b="1" dirty="0" smtClean="0">
                <a:cs typeface="B Nazanin" panose="00000400000000000000" pitchFamily="2" charset="-78"/>
              </a:rPr>
              <a:t>:      </a:t>
            </a:r>
            <a:r>
              <a:rPr lang="ar-SA" altLang="en-US" sz="2800" dirty="0" smtClean="0">
                <a:cs typeface="B Nazanin" panose="00000400000000000000" pitchFamily="2" charset="-78"/>
              </a:rPr>
              <a:t>وقتي </a:t>
            </a:r>
            <a:r>
              <a:rPr lang="ar-SA" altLang="en-US" sz="2800" dirty="0">
                <a:cs typeface="B Nazanin" panose="00000400000000000000" pitchFamily="2" charset="-78"/>
              </a:rPr>
              <a:t>كه نوزاد نياز به ادامه مراقبت پزشكي دارد (تغذيه وريدي، دريافت غلظت پايين اكسيژن) </a:t>
            </a:r>
            <a:endParaRPr lang="fa-IR" altLang="en-US" sz="2800" dirty="0" smtClean="0">
              <a:cs typeface="B Nazanin" panose="00000400000000000000" pitchFamily="2" charset="-78"/>
            </a:endParaRPr>
          </a:p>
          <a:p>
            <a:pPr algn="justLow" rtl="1" eaLnBrk="1" hangingPunct="1"/>
            <a:r>
              <a:rPr lang="fa-IR" altLang="en-US" sz="2800" dirty="0" smtClean="0">
                <a:cs typeface="B Nazanin" panose="00000400000000000000" pitchFamily="2" charset="-78"/>
              </a:rPr>
              <a:t>9-</a:t>
            </a:r>
            <a:r>
              <a:rPr lang="ar-SA" altLang="en-US" sz="2800" dirty="0">
                <a:cs typeface="B Nazanin" panose="00000400000000000000" pitchFamily="2" charset="-78"/>
              </a:rPr>
              <a:t> </a:t>
            </a:r>
            <a:r>
              <a:rPr lang="ar-SA" altLang="en-US" sz="2800" b="1" dirty="0" smtClean="0">
                <a:cs typeface="B Nazanin" panose="00000400000000000000" pitchFamily="2" charset="-78"/>
              </a:rPr>
              <a:t>مراقبت </a:t>
            </a:r>
            <a:r>
              <a:rPr lang="fa-IR" altLang="en-US" sz="2800" b="1" dirty="0" smtClean="0">
                <a:cs typeface="B Nazanin" panose="00000400000000000000" pitchFamily="2" charset="-78"/>
              </a:rPr>
              <a:t>دائم</a:t>
            </a:r>
            <a:r>
              <a:rPr lang="ar-SA" altLang="en-US" sz="2800" b="1" dirty="0" smtClean="0">
                <a:cs typeface="B Nazanin" panose="00000400000000000000" pitchFamily="2" charset="-78"/>
              </a:rPr>
              <a:t> </a:t>
            </a:r>
            <a:r>
              <a:rPr lang="fa-IR" altLang="en-US" sz="2800" b="1" dirty="0" smtClean="0">
                <a:cs typeface="B Nazanin" panose="00000400000000000000" pitchFamily="2" charset="-78"/>
              </a:rPr>
              <a:t> شبانه روز:</a:t>
            </a:r>
            <a:r>
              <a:rPr lang="ar-SA" altLang="en-US" sz="2800" dirty="0" smtClean="0">
                <a:cs typeface="B Nazanin" panose="00000400000000000000" pitchFamily="2" charset="-78"/>
              </a:rPr>
              <a:t>تنفس خود </a:t>
            </a:r>
            <a:r>
              <a:rPr lang="ar-SA" altLang="en-US" sz="2800" dirty="0">
                <a:cs typeface="B Nazanin" panose="00000400000000000000" pitchFamily="2" charset="-78"/>
              </a:rPr>
              <a:t>به خود </a:t>
            </a:r>
            <a:r>
              <a:rPr lang="ar-SA" altLang="en-US" sz="2800" dirty="0" smtClean="0">
                <a:cs typeface="B Nazanin" panose="00000400000000000000" pitchFamily="2" charset="-78"/>
              </a:rPr>
              <a:t>نوزاد </a:t>
            </a:r>
            <a:r>
              <a:rPr lang="ar-SA" altLang="en-US" sz="2800" dirty="0">
                <a:cs typeface="B Nazanin" panose="00000400000000000000" pitchFamily="2" charset="-78"/>
              </a:rPr>
              <a:t>بدون نياز به اكسيژن </a:t>
            </a:r>
            <a:r>
              <a:rPr lang="ar-SA" altLang="en-US" sz="2800" dirty="0" smtClean="0">
                <a:cs typeface="B Nazanin" panose="00000400000000000000" pitchFamily="2" charset="-78"/>
              </a:rPr>
              <a:t>اضافي</a:t>
            </a:r>
            <a:endParaRPr lang="en-US" altLang="en-US" sz="2800" dirty="0">
              <a:cs typeface="B Nazanin" panose="00000400000000000000" pitchFamily="2" charset="-78"/>
            </a:endParaRPr>
          </a:p>
          <a:p>
            <a:pPr algn="justLow" rtl="1" eaLnBrk="1" hangingPunct="1"/>
            <a:r>
              <a:rPr lang="fa-IR" altLang="en-US" sz="2800" dirty="0">
                <a:cs typeface="B Nazanin" panose="00000400000000000000" pitchFamily="2" charset="-78"/>
              </a:rPr>
              <a:t>10- </a:t>
            </a:r>
            <a:r>
              <a:rPr lang="ar-SA" altLang="en-US" sz="2800" dirty="0">
                <a:cs typeface="B Nazanin" panose="00000400000000000000" pitchFamily="2" charset="-78"/>
              </a:rPr>
              <a:t>توانايي براي خوردن (مكيدن و بلعيدن) نياز ضروري نمي‌باشد. </a:t>
            </a:r>
            <a:endParaRPr lang="en-US" altLang="en-US" sz="2800" dirty="0">
              <a:cs typeface="B Nazanin" panose="00000400000000000000" pitchFamily="2" charset="-78"/>
            </a:endParaRPr>
          </a:p>
          <a:p>
            <a:pPr algn="justLow" rtl="1" eaLnBrk="1" hangingPunct="1"/>
            <a:r>
              <a:rPr lang="fa-IR" altLang="en-US" sz="2800" dirty="0">
                <a:cs typeface="B Nazanin" panose="00000400000000000000" pitchFamily="2" charset="-78"/>
              </a:rPr>
              <a:t>11- </a:t>
            </a:r>
            <a:r>
              <a:rPr lang="ar-SA" altLang="en-US" sz="2800" dirty="0">
                <a:cs typeface="B Nazanin" panose="00000400000000000000" pitchFamily="2" charset="-78"/>
              </a:rPr>
              <a:t>مراقبت آغوشي مي‌تواند در حين </a:t>
            </a:r>
            <a:r>
              <a:rPr lang="ar-SA" altLang="en-US" sz="2800" dirty="0" smtClean="0">
                <a:cs typeface="B Nazanin" panose="00000400000000000000" pitchFamily="2" charset="-78"/>
              </a:rPr>
              <a:t>تغذيه </a:t>
            </a:r>
            <a:r>
              <a:rPr lang="ar-SA" altLang="en-US" sz="2800" dirty="0">
                <a:cs typeface="B Nazanin" panose="00000400000000000000" pitchFamily="2" charset="-78"/>
              </a:rPr>
              <a:t>از طريق لوله </a:t>
            </a:r>
            <a:r>
              <a:rPr lang="fa-IR" altLang="en-US" sz="2800" dirty="0" smtClean="0">
                <a:cs typeface="B Nazanin" panose="00000400000000000000" pitchFamily="2" charset="-78"/>
              </a:rPr>
              <a:t>معده </a:t>
            </a:r>
            <a:r>
              <a:rPr lang="fa-IR" altLang="en-US" sz="2800" dirty="0" err="1" smtClean="0">
                <a:cs typeface="B Nazanin" panose="00000400000000000000" pitchFamily="2" charset="-78"/>
              </a:rPr>
              <a:t>يا</a:t>
            </a:r>
            <a:r>
              <a:rPr lang="fa-IR" altLang="en-US" sz="2800" dirty="0" smtClean="0">
                <a:cs typeface="B Nazanin" panose="00000400000000000000" pitchFamily="2" charset="-78"/>
              </a:rPr>
              <a:t> </a:t>
            </a:r>
            <a:r>
              <a:rPr lang="fa-IR" altLang="en-US" sz="2800" dirty="0">
                <a:cs typeface="B Nazanin" panose="00000400000000000000" pitchFamily="2" charset="-78"/>
              </a:rPr>
              <a:t>تحت </a:t>
            </a:r>
            <a:r>
              <a:rPr lang="fa-IR" altLang="en-US" sz="2800" dirty="0" err="1">
                <a:cs typeface="B Nazanin" panose="00000400000000000000" pitchFamily="2" charset="-78"/>
              </a:rPr>
              <a:t>تهويه</a:t>
            </a:r>
            <a:r>
              <a:rPr lang="fa-IR" altLang="en-US" sz="2800" dirty="0">
                <a:cs typeface="B Nazanin" panose="00000400000000000000" pitchFamily="2" charset="-78"/>
              </a:rPr>
              <a:t> </a:t>
            </a:r>
            <a:r>
              <a:rPr lang="fa-IR" altLang="en-US" sz="2800" dirty="0" err="1">
                <a:cs typeface="B Nazanin" panose="00000400000000000000" pitchFamily="2" charset="-78"/>
              </a:rPr>
              <a:t>مصنوعي</a:t>
            </a:r>
            <a:r>
              <a:rPr lang="fa-IR" altLang="en-US" sz="2800" dirty="0">
                <a:cs typeface="B Nazanin" panose="00000400000000000000" pitchFamily="2" charset="-78"/>
              </a:rPr>
              <a:t> </a:t>
            </a:r>
            <a:r>
              <a:rPr lang="ar-SA" altLang="en-US" sz="2800" dirty="0" smtClean="0">
                <a:cs typeface="B Nazanin" panose="00000400000000000000" pitchFamily="2" charset="-78"/>
              </a:rPr>
              <a:t>شروع </a:t>
            </a:r>
            <a:r>
              <a:rPr lang="ar-SA" altLang="en-US" sz="2800" dirty="0">
                <a:cs typeface="B Nazanin" panose="00000400000000000000" pitchFamily="2" charset="-78"/>
              </a:rPr>
              <a:t>شود</a:t>
            </a:r>
            <a:r>
              <a:rPr lang="ar-SA" altLang="en-US" sz="2800" dirty="0" smtClean="0">
                <a:cs typeface="B Nazanin" panose="00000400000000000000" pitchFamily="2" charset="-78"/>
              </a:rPr>
              <a:t>.</a:t>
            </a:r>
            <a:endParaRPr lang="fa-IR" altLang="en-US" sz="2800" dirty="0" smtClean="0">
              <a:cs typeface="B Nazanin" panose="00000400000000000000" pitchFamily="2" charset="-78"/>
            </a:endParaRPr>
          </a:p>
          <a:p>
            <a:pPr algn="justLow" rtl="1" eaLnBrk="1" hangingPunct="1"/>
            <a:r>
              <a:rPr lang="fa-IR" altLang="en-US" sz="2800" dirty="0" smtClean="0">
                <a:cs typeface="B Nazanin" panose="00000400000000000000" pitchFamily="2" charset="-78"/>
              </a:rPr>
              <a:t>12-</a:t>
            </a:r>
            <a:r>
              <a:rPr lang="fa-IR" altLang="en-US" sz="2800" b="1" u="sng" dirty="0" smtClean="0">
                <a:cs typeface="B Nazanin" panose="00000400000000000000" pitchFamily="2" charset="-78"/>
              </a:rPr>
              <a:t>تثبيت </a:t>
            </a:r>
            <a:r>
              <a:rPr lang="fa-IR" altLang="en-US" sz="2800" b="1" u="sng" dirty="0" err="1" smtClean="0">
                <a:cs typeface="B Nazanin" panose="00000400000000000000" pitchFamily="2" charset="-78"/>
              </a:rPr>
              <a:t>شرايط</a:t>
            </a:r>
            <a:r>
              <a:rPr lang="fa-IR" altLang="en-US" sz="2800" b="1" u="sng" dirty="0" smtClean="0">
                <a:cs typeface="B Nazanin" panose="00000400000000000000" pitchFamily="2" charset="-78"/>
              </a:rPr>
              <a:t> نوزاد</a:t>
            </a:r>
            <a:endParaRPr lang="fa-IR" altLang="en-US" sz="2800" b="1" u="sng" dirty="0">
              <a:cs typeface="B Nazanin" panose="00000400000000000000" pitchFamily="2" charset="-78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08175" y="381000"/>
            <a:ext cx="8229600" cy="1044225"/>
            <a:chOff x="0" y="49387"/>
            <a:chExt cx="8229600" cy="1044225"/>
          </a:xfrm>
        </p:grpSpPr>
        <p:sp>
          <p:nvSpPr>
            <p:cNvPr id="7" name="Rounded Rectangle 6"/>
            <p:cNvSpPr/>
            <p:nvPr/>
          </p:nvSpPr>
          <p:spPr>
            <a:xfrm>
              <a:off x="0" y="49387"/>
              <a:ext cx="8229600" cy="104422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50975" y="100362"/>
              <a:ext cx="8127650" cy="9422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lvl="0" algn="r" defTabSz="15557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35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فاکتور های مرتبط بر شرایط آمادگی مراقبت آغوشی</a:t>
              </a:r>
              <a:endParaRPr lang="en-US" sz="35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9128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945239106"/>
              </p:ext>
            </p:extLst>
          </p:nvPr>
        </p:nvGraphicFramePr>
        <p:xfrm>
          <a:off x="533400" y="228600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489075"/>
            <a:ext cx="8077200" cy="4530725"/>
          </a:xfrm>
        </p:spPr>
        <p:txBody>
          <a:bodyPr/>
          <a:lstStyle/>
          <a:p>
            <a:r>
              <a:rPr lang="fa-IR" altLang="en-US" sz="3200" b="1" dirty="0" err="1">
                <a:cs typeface="B Nazanin" panose="00000400000000000000" pitchFamily="2" charset="-78"/>
              </a:rPr>
              <a:t>تثبيت</a:t>
            </a:r>
            <a:r>
              <a:rPr lang="fa-IR" altLang="en-US" sz="3200" b="1" dirty="0">
                <a:cs typeface="B Nazanin" panose="00000400000000000000" pitchFamily="2" charset="-78"/>
              </a:rPr>
              <a:t> </a:t>
            </a:r>
            <a:r>
              <a:rPr lang="fa-IR" altLang="en-US" sz="3200" b="1" dirty="0" err="1">
                <a:cs typeface="B Nazanin" panose="00000400000000000000" pitchFamily="2" charset="-78"/>
              </a:rPr>
              <a:t>شرايط</a:t>
            </a:r>
            <a:r>
              <a:rPr lang="fa-IR" altLang="en-US" sz="3200" b="1" dirty="0">
                <a:cs typeface="B Nazanin" panose="00000400000000000000" pitchFamily="2" charset="-78"/>
              </a:rPr>
              <a:t> نوزاد</a:t>
            </a:r>
          </a:p>
          <a:p>
            <a:pPr lvl="1"/>
            <a:r>
              <a:rPr lang="fa-IR" altLang="en-US" sz="3200" dirty="0" smtClean="0">
                <a:cs typeface="B Nazanin" panose="00000400000000000000" pitchFamily="2" charset="-78"/>
              </a:rPr>
              <a:t>در 24 ساعت قبل </a:t>
            </a:r>
            <a:r>
              <a:rPr lang="fa-IR" altLang="en-US" sz="3200" dirty="0">
                <a:cs typeface="B Nazanin" panose="00000400000000000000" pitchFamily="2" charset="-78"/>
              </a:rPr>
              <a:t>از مراقبت </a:t>
            </a:r>
            <a:r>
              <a:rPr lang="fa-IR" altLang="en-US" sz="3200" dirty="0" smtClean="0">
                <a:cs typeface="B Nazanin" panose="00000400000000000000" pitchFamily="2" charset="-78"/>
              </a:rPr>
              <a:t>آغوشی بد حال نشده باشد</a:t>
            </a:r>
            <a:endParaRPr lang="en-US" altLang="en-US" sz="3200" dirty="0" smtClean="0">
              <a:cs typeface="B Nazanin" panose="00000400000000000000" pitchFamily="2" charset="-78"/>
            </a:endParaRPr>
          </a:p>
          <a:p>
            <a:r>
              <a:rPr lang="fa-IR" altLang="en-US" sz="3200" dirty="0" smtClean="0">
                <a:cs typeface="B Nazanin" panose="00000400000000000000" pitchFamily="2" charset="-78"/>
              </a:rPr>
              <a:t>استفاده از </a:t>
            </a:r>
            <a:r>
              <a:rPr lang="fa-IR" altLang="en-US" sz="3200" dirty="0" err="1" smtClean="0">
                <a:cs typeface="B Nazanin" panose="00000400000000000000" pitchFamily="2" charset="-78"/>
              </a:rPr>
              <a:t>اکیسژن</a:t>
            </a:r>
            <a:r>
              <a:rPr lang="fa-IR" altLang="en-US" sz="3200" dirty="0" smtClean="0">
                <a:cs typeface="B Nazanin" panose="00000400000000000000" pitchFamily="2" charset="-78"/>
              </a:rPr>
              <a:t> یا </a:t>
            </a:r>
            <a:r>
              <a:rPr lang="en-US" altLang="en-US" sz="3200" dirty="0" smtClean="0">
                <a:cs typeface="B Nazanin" panose="00000400000000000000" pitchFamily="2" charset="-78"/>
              </a:rPr>
              <a:t>Nasal CPAP</a:t>
            </a:r>
            <a:r>
              <a:rPr lang="fa-IR" altLang="en-US" sz="3200" dirty="0" smtClean="0">
                <a:cs typeface="B Nazanin" panose="00000400000000000000" pitchFamily="2" charset="-78"/>
              </a:rPr>
              <a:t>مانعی </a:t>
            </a:r>
            <a:r>
              <a:rPr lang="fa-IR" altLang="en-US" sz="3200" dirty="0">
                <a:cs typeface="B Nazanin" panose="00000400000000000000" pitchFamily="2" charset="-78"/>
              </a:rPr>
              <a:t>برای مراقبت آغوشی </a:t>
            </a:r>
            <a:r>
              <a:rPr lang="fa-IR" altLang="en-US" sz="3200" dirty="0" smtClean="0">
                <a:cs typeface="B Nazanin" panose="00000400000000000000" pitchFamily="2" charset="-78"/>
              </a:rPr>
              <a:t>نیست</a:t>
            </a:r>
            <a:endParaRPr lang="fa-IR" altLang="en-US" sz="3600" dirty="0" smtClean="0">
              <a:cs typeface="B Nazanin" panose="00000400000000000000" pitchFamily="2" charset="-78"/>
            </a:endParaRPr>
          </a:p>
          <a:p>
            <a:pPr lvl="1"/>
            <a:r>
              <a:rPr lang="fa-IR" altLang="en-US" sz="2800" dirty="0" smtClean="0">
                <a:cs typeface="B Nazanin" panose="00000400000000000000" pitchFamily="2" charset="-78"/>
              </a:rPr>
              <a:t>تمام سیم ها و لوله ها بخوبی بسته شوند </a:t>
            </a:r>
            <a:endParaRPr lang="en-US" altLang="en-US" sz="2800" dirty="0" smtClean="0">
              <a:cs typeface="B Nazanin" panose="00000400000000000000" pitchFamily="2" charset="-7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271" y="4267200"/>
            <a:ext cx="1269729" cy="190182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267200"/>
            <a:ext cx="2999016" cy="193020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783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084587040"/>
              </p:ext>
            </p:extLst>
          </p:nvPr>
        </p:nvGraphicFramePr>
        <p:xfrm>
          <a:off x="609600" y="304800"/>
          <a:ext cx="7924800" cy="923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840405" y="1371600"/>
            <a:ext cx="5770195" cy="4525962"/>
          </a:xfrm>
        </p:spPr>
        <p:txBody>
          <a:bodyPr/>
          <a:lstStyle/>
          <a:p>
            <a:r>
              <a:rPr lang="fa-IR" sz="2400" dirty="0">
                <a:cs typeface="B Nazanin" panose="00000400000000000000" pitchFamily="2" charset="-78"/>
              </a:rPr>
              <a:t>نوزاد بین سینه های مادر </a:t>
            </a:r>
            <a:r>
              <a:rPr lang="fa-IR" sz="2400" dirty="0" err="1" smtClean="0">
                <a:cs typeface="B Nazanin" panose="00000400000000000000" pitchFamily="2" charset="-78"/>
              </a:rPr>
              <a:t>درحالت</a:t>
            </a:r>
            <a:r>
              <a:rPr lang="fa-IR" sz="2400" dirty="0" smtClean="0">
                <a:cs typeface="B Nazanin" panose="00000400000000000000" pitchFamily="2" charset="-78"/>
              </a:rPr>
              <a:t> </a:t>
            </a:r>
            <a:r>
              <a:rPr lang="fa-IR" sz="2400" dirty="0">
                <a:cs typeface="B Nazanin" panose="00000400000000000000" pitchFamily="2" charset="-78"/>
              </a:rPr>
              <a:t>عمودی قرار داده شود.</a:t>
            </a:r>
          </a:p>
          <a:p>
            <a:r>
              <a:rPr lang="fa-IR" sz="2400" dirty="0">
                <a:cs typeface="B Nazanin" panose="00000400000000000000" pitchFamily="2" charset="-78"/>
              </a:rPr>
              <a:t> سر </a:t>
            </a:r>
            <a:r>
              <a:rPr lang="fa-IR" sz="2400" dirty="0" err="1">
                <a:cs typeface="B Nazanin" panose="00000400000000000000" pitchFamily="2" charset="-78"/>
              </a:rPr>
              <a:t>بايد</a:t>
            </a:r>
            <a:r>
              <a:rPr lang="fa-IR" sz="2400" dirty="0">
                <a:cs typeface="B Nazanin" panose="00000400000000000000" pitchFamily="2" charset="-78"/>
              </a:rPr>
              <a:t> به </a:t>
            </a:r>
            <a:r>
              <a:rPr lang="fa-IR" sz="2400" dirty="0" err="1">
                <a:cs typeface="B Nazanin" panose="00000400000000000000" pitchFamily="2" charset="-78"/>
              </a:rPr>
              <a:t>يک</a:t>
            </a:r>
            <a:r>
              <a:rPr lang="fa-IR" sz="2400" dirty="0">
                <a:cs typeface="B Nazanin" panose="00000400000000000000" pitchFamily="2" charset="-78"/>
              </a:rPr>
              <a:t> طرف برگردانده شده و در وضعیت کمی کشیده به عقب قرار گیرد. </a:t>
            </a:r>
          </a:p>
          <a:p>
            <a:r>
              <a:rPr lang="fa-IR" sz="2400" dirty="0" err="1">
                <a:cs typeface="B Nazanin" panose="00000400000000000000" pitchFamily="2" charset="-78"/>
              </a:rPr>
              <a:t>اين</a:t>
            </a:r>
            <a:r>
              <a:rPr lang="fa-IR" sz="2400" dirty="0">
                <a:cs typeface="B Nazanin" panose="00000400000000000000" pitchFamily="2" charset="-78"/>
              </a:rPr>
              <a:t> باعث باز ماندن راه </a:t>
            </a:r>
            <a:r>
              <a:rPr lang="fa-IR" sz="2400" dirty="0" err="1">
                <a:cs typeface="B Nazanin" panose="00000400000000000000" pitchFamily="2" charset="-78"/>
              </a:rPr>
              <a:t>هوايي</a:t>
            </a:r>
            <a:r>
              <a:rPr lang="fa-IR" sz="2400" dirty="0">
                <a:cs typeface="B Nazanin" panose="00000400000000000000" pitchFamily="2" charset="-78"/>
              </a:rPr>
              <a:t> </a:t>
            </a:r>
            <a:r>
              <a:rPr lang="fa-IR" sz="2400" dirty="0" err="1">
                <a:cs typeface="B Nazanin" panose="00000400000000000000" pitchFamily="2" charset="-78"/>
              </a:rPr>
              <a:t>مي</a:t>
            </a:r>
            <a:r>
              <a:rPr lang="fa-IR" sz="2400" dirty="0">
                <a:cs typeface="B Nazanin" panose="00000400000000000000" pitchFamily="2" charset="-78"/>
              </a:rPr>
              <a:t> شود و امکان تماس چشم به چشم را فراهم </a:t>
            </a:r>
            <a:r>
              <a:rPr lang="fa-IR" sz="2400" dirty="0" err="1">
                <a:cs typeface="B Nazanin" panose="00000400000000000000" pitchFamily="2" charset="-78"/>
              </a:rPr>
              <a:t>مي</a:t>
            </a:r>
            <a:r>
              <a:rPr lang="fa-IR" sz="2400" dirty="0">
                <a:cs typeface="B Nazanin" panose="00000400000000000000" pitchFamily="2" charset="-78"/>
              </a:rPr>
              <a:t> </a:t>
            </a:r>
            <a:r>
              <a:rPr lang="fa-IR" sz="2400" dirty="0" err="1">
                <a:cs typeface="B Nazanin" panose="00000400000000000000" pitchFamily="2" charset="-78"/>
              </a:rPr>
              <a:t>كند</a:t>
            </a:r>
            <a:r>
              <a:rPr lang="fa-IR" sz="2400" dirty="0">
                <a:cs typeface="B Nazanin" panose="00000400000000000000" pitchFamily="2" charset="-78"/>
              </a:rPr>
              <a:t>. از خم شدن و افتادن سر به جلو </a:t>
            </a:r>
            <a:r>
              <a:rPr lang="fa-IR" sz="2400" dirty="0" err="1">
                <a:cs typeface="B Nazanin" panose="00000400000000000000" pitchFamily="2" charset="-78"/>
              </a:rPr>
              <a:t>خودداري</a:t>
            </a:r>
            <a:r>
              <a:rPr lang="fa-IR" sz="2400" dirty="0">
                <a:cs typeface="B Nazanin" panose="00000400000000000000" pitchFamily="2" charset="-78"/>
              </a:rPr>
              <a:t> شود.</a:t>
            </a:r>
          </a:p>
          <a:p>
            <a:r>
              <a:rPr lang="fa-IR" sz="2400" dirty="0">
                <a:cs typeface="B Nazanin" panose="00000400000000000000" pitchFamily="2" charset="-78"/>
              </a:rPr>
              <a:t> ران ها بهتر است خم و از بدن دور شود و </a:t>
            </a:r>
            <a:r>
              <a:rPr lang="fa-IR" sz="2400" dirty="0" err="1">
                <a:cs typeface="B Nazanin" panose="00000400000000000000" pitchFamily="2" charset="-78"/>
              </a:rPr>
              <a:t>شکلي</a:t>
            </a:r>
            <a:r>
              <a:rPr lang="fa-IR" sz="2400" dirty="0">
                <a:cs typeface="B Nazanin" panose="00000400000000000000" pitchFamily="2" charset="-78"/>
              </a:rPr>
              <a:t> مانند </a:t>
            </a:r>
            <a:r>
              <a:rPr lang="fa-IR" sz="2400" dirty="0" err="1">
                <a:cs typeface="B Nazanin" panose="00000400000000000000" pitchFamily="2" charset="-78"/>
              </a:rPr>
              <a:t>پاهاي</a:t>
            </a:r>
            <a:r>
              <a:rPr lang="fa-IR" sz="2400" dirty="0">
                <a:cs typeface="B Nazanin" panose="00000400000000000000" pitchFamily="2" charset="-78"/>
              </a:rPr>
              <a:t> قورباغه </a:t>
            </a:r>
            <a:r>
              <a:rPr lang="fa-IR" sz="2400" dirty="0" err="1">
                <a:cs typeface="B Nazanin" panose="00000400000000000000" pitchFamily="2" charset="-78"/>
              </a:rPr>
              <a:t>بگيرند</a:t>
            </a:r>
            <a:r>
              <a:rPr lang="fa-IR" sz="2400" dirty="0">
                <a:cs typeface="B Nazanin" panose="00000400000000000000" pitchFamily="2" charset="-78"/>
              </a:rPr>
              <a:t>، آرنج ها هم بهتر است خم شوند.</a:t>
            </a:r>
          </a:p>
          <a:p>
            <a:r>
              <a:rPr lang="fa-IR" sz="2400" dirty="0">
                <a:cs typeface="B Nazanin" panose="00000400000000000000" pitchFamily="2" charset="-78"/>
              </a:rPr>
              <a:t> </a:t>
            </a:r>
            <a:r>
              <a:rPr lang="fa-IR" sz="2400" dirty="0" smtClean="0">
                <a:cs typeface="B Nazanin" panose="00000400000000000000" pitchFamily="2" charset="-78"/>
              </a:rPr>
              <a:t>قسمت </a:t>
            </a:r>
            <a:r>
              <a:rPr lang="fa-IR" sz="2400" dirty="0" err="1">
                <a:cs typeface="B Nazanin" panose="00000400000000000000" pitchFamily="2" charset="-78"/>
              </a:rPr>
              <a:t>شكم</a:t>
            </a:r>
            <a:r>
              <a:rPr lang="fa-IR" sz="2400" dirty="0">
                <a:cs typeface="B Nazanin" panose="00000400000000000000" pitchFamily="2" charset="-78"/>
              </a:rPr>
              <a:t> نوزاد </a:t>
            </a:r>
            <a:r>
              <a:rPr lang="fa-IR" sz="2400" dirty="0" err="1">
                <a:cs typeface="B Nazanin" panose="00000400000000000000" pitchFamily="2" charset="-78"/>
              </a:rPr>
              <a:t>بايد</a:t>
            </a:r>
            <a:r>
              <a:rPr lang="fa-IR" sz="2400" dirty="0">
                <a:cs typeface="B Nazanin" panose="00000400000000000000" pitchFamily="2" charset="-78"/>
              </a:rPr>
              <a:t> </a:t>
            </a:r>
            <a:r>
              <a:rPr lang="fa-IR" sz="2400" dirty="0" err="1">
                <a:cs typeface="B Nazanin" panose="00000400000000000000" pitchFamily="2" charset="-78"/>
              </a:rPr>
              <a:t>تقريبا</a:t>
            </a:r>
            <a:r>
              <a:rPr lang="fa-IR" sz="2400" dirty="0">
                <a:cs typeface="B Nazanin" panose="00000400000000000000" pitchFamily="2" charset="-78"/>
              </a:rPr>
              <a:t> </a:t>
            </a:r>
            <a:r>
              <a:rPr lang="fa-IR" sz="2400" dirty="0" err="1" smtClean="0">
                <a:cs typeface="B Nazanin" panose="00000400000000000000" pitchFamily="2" charset="-78"/>
              </a:rPr>
              <a:t>درتماس</a:t>
            </a:r>
            <a:r>
              <a:rPr lang="fa-IR" sz="2400" dirty="0" smtClean="0">
                <a:cs typeface="B Nazanin" panose="00000400000000000000" pitchFamily="2" charset="-78"/>
              </a:rPr>
              <a:t> با </a:t>
            </a:r>
            <a:r>
              <a:rPr lang="fa-IR" sz="2400" dirty="0" err="1" smtClean="0">
                <a:cs typeface="B Nazanin" panose="00000400000000000000" pitchFamily="2" charset="-78"/>
              </a:rPr>
              <a:t>اپي</a:t>
            </a:r>
            <a:r>
              <a:rPr lang="fa-IR" sz="2400" dirty="0" smtClean="0">
                <a:cs typeface="B Nazanin" panose="00000400000000000000" pitchFamily="2" charset="-78"/>
              </a:rPr>
              <a:t> گاستر      ( </a:t>
            </a:r>
            <a:r>
              <a:rPr lang="fa-IR" sz="2400" dirty="0">
                <a:cs typeface="B Nazanin" panose="00000400000000000000" pitchFamily="2" charset="-78"/>
              </a:rPr>
              <a:t>قسمت </a:t>
            </a:r>
            <a:r>
              <a:rPr lang="fa-IR" sz="2400" dirty="0" err="1">
                <a:cs typeface="B Nazanin" panose="00000400000000000000" pitchFamily="2" charset="-78"/>
              </a:rPr>
              <a:t>تحتاني</a:t>
            </a:r>
            <a:r>
              <a:rPr lang="fa-IR" sz="2400" dirty="0">
                <a:cs typeface="B Nazanin" panose="00000400000000000000" pitchFamily="2" charset="-78"/>
              </a:rPr>
              <a:t> قفسه </a:t>
            </a:r>
            <a:r>
              <a:rPr lang="fa-IR" sz="2400" dirty="0" err="1">
                <a:cs typeface="B Nazanin" panose="00000400000000000000" pitchFamily="2" charset="-78"/>
              </a:rPr>
              <a:t>سينه</a:t>
            </a:r>
            <a:r>
              <a:rPr lang="fa-IR" sz="2400" dirty="0">
                <a:cs typeface="B Nazanin" panose="00000400000000000000" pitchFamily="2" charset="-78"/>
              </a:rPr>
              <a:t> ) مادر قرار </a:t>
            </a:r>
            <a:r>
              <a:rPr lang="fa-IR" sz="2400" dirty="0" err="1" smtClean="0">
                <a:cs typeface="B Nazanin" panose="00000400000000000000" pitchFamily="2" charset="-78"/>
              </a:rPr>
              <a:t>گيرد</a:t>
            </a:r>
            <a:endParaRPr lang="fa-IR" sz="2400" dirty="0" smtClean="0">
              <a:cs typeface="B Nazanin" panose="00000400000000000000" pitchFamily="2" charset="-78"/>
            </a:endParaRPr>
          </a:p>
          <a:p>
            <a:r>
              <a:rPr lang="fa-IR" sz="2400" dirty="0" err="1" smtClean="0">
                <a:cs typeface="B Nazanin" panose="00000400000000000000" pitchFamily="2" charset="-78"/>
              </a:rPr>
              <a:t>باسن</a:t>
            </a:r>
            <a:r>
              <a:rPr lang="fa-IR" sz="2400" dirty="0" smtClean="0">
                <a:cs typeface="B Nazanin" panose="00000400000000000000" pitchFamily="2" charset="-78"/>
              </a:rPr>
              <a:t> نوزاد را با دست حمایت </a:t>
            </a:r>
            <a:r>
              <a:rPr lang="fa-IR" sz="2400" dirty="0" err="1" smtClean="0">
                <a:cs typeface="B Nazanin" panose="00000400000000000000" pitchFamily="2" charset="-78"/>
              </a:rPr>
              <a:t>کنيد</a:t>
            </a:r>
            <a:endParaRPr lang="fa-IR" sz="2400" dirty="0">
              <a:cs typeface="B Nazanin" panose="00000400000000000000" pitchFamily="2" charset="-78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2057400"/>
            <a:ext cx="2369776" cy="3116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97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9144000" cy="6857999"/>
            <a:chOff x="0" y="0"/>
            <a:chExt cx="9144000" cy="6857999"/>
          </a:xfrm>
        </p:grpSpPr>
        <p:pic>
          <p:nvPicPr>
            <p:cNvPr id="4" name="Picture 3" descr="C:\slides\KANGAROO\pic\personal\DSCN0207.JPG"/>
            <p:cNvPicPr>
              <a:picLocks noChangeAspect="1" noChangeArrowheads="1"/>
            </p:cNvPicPr>
            <p:nvPr/>
          </p:nvPicPr>
          <p:blipFill rotWithShape="1">
            <a:blip r:embed="rId3"/>
            <a:srcRect l="39420" t="27249" r="19956" b="30952"/>
            <a:stretch/>
          </p:blipFill>
          <p:spPr>
            <a:xfrm>
              <a:off x="0" y="0"/>
              <a:ext cx="9144000" cy="6857999"/>
            </a:xfrm>
            <a:prstGeom prst="rect">
              <a:avLst/>
            </a:prstGeom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886"/>
              <a:ext cx="4201885" cy="3168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771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000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5" b="2960"/>
          <a:stretch/>
        </p:blipFill>
        <p:spPr bwMode="auto">
          <a:xfrm>
            <a:off x="2354429" y="1540328"/>
            <a:ext cx="4557536" cy="4658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29283" y="274786"/>
            <a:ext cx="8229600" cy="1142121"/>
            <a:chOff x="0" y="439"/>
            <a:chExt cx="8229600" cy="1142121"/>
          </a:xfrm>
        </p:grpSpPr>
        <p:sp>
          <p:nvSpPr>
            <p:cNvPr id="6" name="Rounded Rectangle 5"/>
            <p:cNvSpPr/>
            <p:nvPr/>
          </p:nvSpPr>
          <p:spPr>
            <a:xfrm>
              <a:off x="0" y="439"/>
              <a:ext cx="8229600" cy="114212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5754" y="56193"/>
              <a:ext cx="8118092" cy="10306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4000" b="1" kern="12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فوتوتراپی</a:t>
              </a:r>
              <a:r>
                <a:rPr lang="fa-IR" sz="40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Nazanin" panose="00000400000000000000" pitchFamily="2" charset="-78"/>
                </a:rPr>
                <a:t> در حین مراقبت آغوشی </a:t>
              </a:r>
              <a:endParaRPr lang="en-US" sz="40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087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7151139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4600" y="1722438"/>
            <a:ext cx="6096000" cy="4525962"/>
          </a:xfrm>
        </p:spPr>
        <p:txBody>
          <a:bodyPr/>
          <a:lstStyle/>
          <a:p>
            <a:r>
              <a:rPr lang="fa-IR" altLang="en-US" sz="3200" b="1" dirty="0">
                <a:cs typeface="B Nazanin" panose="00000400000000000000" pitchFamily="2" charset="-78"/>
              </a:rPr>
              <a:t>زمان شروع مراقبت آغوشی  </a:t>
            </a:r>
          </a:p>
          <a:p>
            <a:pPr lvl="1"/>
            <a:r>
              <a:rPr lang="fa-IR" altLang="en-US" sz="3200" dirty="0">
                <a:cs typeface="B Nazanin" panose="00000400000000000000" pitchFamily="2" charset="-78"/>
              </a:rPr>
              <a:t>پس از آموزش و </a:t>
            </a:r>
            <a:r>
              <a:rPr lang="fa-IR" altLang="en-US" sz="3200" dirty="0" err="1" smtClean="0">
                <a:cs typeface="B Nazanin" panose="00000400000000000000" pitchFamily="2" charset="-78"/>
              </a:rPr>
              <a:t>تشويق</a:t>
            </a:r>
            <a:r>
              <a:rPr lang="fa-IR" altLang="en-US" sz="3200" dirty="0" smtClean="0">
                <a:cs typeface="B Nazanin" panose="00000400000000000000" pitchFamily="2" charset="-78"/>
              </a:rPr>
              <a:t> بلافاصله از </a:t>
            </a:r>
            <a:r>
              <a:rPr lang="fa-IR" altLang="en-US" sz="3200" dirty="0">
                <a:cs typeface="B Nazanin" panose="00000400000000000000" pitchFamily="2" charset="-78"/>
              </a:rPr>
              <a:t>لحظه تولد تا چند </a:t>
            </a:r>
            <a:r>
              <a:rPr lang="fa-IR" altLang="en-US" sz="3200" dirty="0" smtClean="0">
                <a:cs typeface="B Nazanin" panose="00000400000000000000" pitchFamily="2" charset="-78"/>
              </a:rPr>
              <a:t>روز پس </a:t>
            </a:r>
            <a:r>
              <a:rPr lang="fa-IR" altLang="en-US" sz="3200" dirty="0">
                <a:cs typeface="B Nazanin" panose="00000400000000000000" pitchFamily="2" charset="-78"/>
              </a:rPr>
              <a:t>از </a:t>
            </a:r>
            <a:r>
              <a:rPr lang="fa-IR" altLang="en-US" sz="3200" dirty="0" smtClean="0">
                <a:cs typeface="B Nazanin" panose="00000400000000000000" pitchFamily="2" charset="-78"/>
              </a:rPr>
              <a:t>تولد </a:t>
            </a:r>
            <a:r>
              <a:rPr lang="fa-IR" altLang="en-US" sz="3200" dirty="0" err="1" smtClean="0">
                <a:cs typeface="B Nazanin" panose="00000400000000000000" pitchFamily="2" charset="-78"/>
              </a:rPr>
              <a:t>كه</a:t>
            </a:r>
            <a:r>
              <a:rPr lang="fa-IR" altLang="en-US" sz="3200" dirty="0" smtClean="0">
                <a:cs typeface="B Nazanin" panose="00000400000000000000" pitchFamily="2" charset="-78"/>
              </a:rPr>
              <a:t> </a:t>
            </a:r>
            <a:r>
              <a:rPr lang="fa-IR" altLang="en-US" sz="3200" dirty="0">
                <a:cs typeface="B Nazanin" panose="00000400000000000000" pitchFamily="2" charset="-78"/>
              </a:rPr>
              <a:t>نوزاد به </a:t>
            </a:r>
            <a:r>
              <a:rPr lang="fa-IR" altLang="en-US" sz="3200" dirty="0" err="1">
                <a:cs typeface="B Nazanin" panose="00000400000000000000" pitchFamily="2" charset="-78"/>
              </a:rPr>
              <a:t>وضعيت</a:t>
            </a:r>
            <a:r>
              <a:rPr lang="fa-IR" altLang="en-US" sz="3200" dirty="0">
                <a:cs typeface="B Nazanin" panose="00000400000000000000" pitchFamily="2" charset="-78"/>
              </a:rPr>
              <a:t> با </a:t>
            </a:r>
            <a:r>
              <a:rPr lang="fa-IR" altLang="en-US" sz="3200" dirty="0" err="1">
                <a:cs typeface="B Nazanin" panose="00000400000000000000" pitchFamily="2" charset="-78"/>
              </a:rPr>
              <a:t>ثباتي</a:t>
            </a:r>
            <a:r>
              <a:rPr lang="fa-IR" altLang="en-US" sz="3200" dirty="0">
                <a:cs typeface="B Nazanin" panose="00000400000000000000" pitchFamily="2" charset="-78"/>
              </a:rPr>
              <a:t> </a:t>
            </a:r>
            <a:r>
              <a:rPr lang="fa-IR" altLang="en-US" sz="3200" dirty="0" smtClean="0">
                <a:cs typeface="B Nazanin" panose="00000400000000000000" pitchFamily="2" charset="-78"/>
              </a:rPr>
              <a:t>برسد </a:t>
            </a:r>
            <a:r>
              <a:rPr lang="fa-IR" altLang="en-US" sz="3200" dirty="0" err="1" smtClean="0">
                <a:cs typeface="B Nazanin" panose="00000400000000000000" pitchFamily="2" charset="-78"/>
              </a:rPr>
              <a:t>ویا</a:t>
            </a:r>
            <a:r>
              <a:rPr lang="fa-IR" altLang="en-US" sz="3200" dirty="0" smtClean="0">
                <a:cs typeface="B Nazanin" panose="00000400000000000000" pitchFamily="2" charset="-78"/>
              </a:rPr>
              <a:t> پس از </a:t>
            </a:r>
            <a:r>
              <a:rPr lang="fa-IR" altLang="en-US" sz="3200" dirty="0" err="1">
                <a:cs typeface="B Nazanin" panose="00000400000000000000" pitchFamily="2" charset="-78"/>
              </a:rPr>
              <a:t>بهبودي</a:t>
            </a:r>
            <a:r>
              <a:rPr lang="fa-IR" altLang="en-US" sz="3200" dirty="0">
                <a:cs typeface="B Nazanin" panose="00000400000000000000" pitchFamily="2" charset="-78"/>
              </a:rPr>
              <a:t> </a:t>
            </a:r>
            <a:r>
              <a:rPr lang="fa-IR" altLang="en-US" sz="3200" dirty="0" err="1">
                <a:cs typeface="B Nazanin" panose="00000400000000000000" pitchFamily="2" charset="-78"/>
              </a:rPr>
              <a:t>نسبي</a:t>
            </a:r>
            <a:r>
              <a:rPr lang="fa-IR" altLang="en-US" sz="3200" dirty="0">
                <a:cs typeface="B Nazanin" panose="00000400000000000000" pitchFamily="2" charset="-78"/>
              </a:rPr>
              <a:t> </a:t>
            </a:r>
            <a:r>
              <a:rPr lang="fa-IR" altLang="en-US" sz="3200" dirty="0" err="1">
                <a:cs typeface="B Nazanin" panose="00000400000000000000" pitchFamily="2" charset="-78"/>
              </a:rPr>
              <a:t>درنوزادان</a:t>
            </a:r>
            <a:r>
              <a:rPr lang="fa-IR" altLang="en-US" sz="3200" dirty="0">
                <a:cs typeface="B Nazanin" panose="00000400000000000000" pitchFamily="2" charset="-78"/>
              </a:rPr>
              <a:t> با </a:t>
            </a:r>
            <a:r>
              <a:rPr lang="fa-IR" altLang="en-US" sz="3200" dirty="0" err="1">
                <a:cs typeface="B Nazanin" panose="00000400000000000000" pitchFamily="2" charset="-78"/>
              </a:rPr>
              <a:t>بيماري</a:t>
            </a:r>
            <a:r>
              <a:rPr lang="fa-IR" altLang="en-US" sz="3200" dirty="0">
                <a:cs typeface="B Nazanin" panose="00000400000000000000" pitchFamily="2" charset="-78"/>
              </a:rPr>
              <a:t> </a:t>
            </a:r>
            <a:r>
              <a:rPr lang="fa-IR" altLang="en-US" sz="3200" dirty="0" err="1">
                <a:cs typeface="B Nazanin" panose="00000400000000000000" pitchFamily="2" charset="-78"/>
              </a:rPr>
              <a:t>هاي</a:t>
            </a:r>
            <a:r>
              <a:rPr lang="fa-IR" altLang="en-US" sz="3200" dirty="0">
                <a:cs typeface="B Nazanin" panose="00000400000000000000" pitchFamily="2" charset="-78"/>
              </a:rPr>
              <a:t> </a:t>
            </a:r>
            <a:r>
              <a:rPr lang="fa-IR" altLang="en-US" sz="3200" dirty="0" err="1">
                <a:cs typeface="B Nazanin" panose="00000400000000000000" pitchFamily="2" charset="-78"/>
              </a:rPr>
              <a:t>شديد</a:t>
            </a:r>
            <a:r>
              <a:rPr lang="fa-IR" altLang="en-US" sz="3200" dirty="0">
                <a:cs typeface="B Nazanin" panose="00000400000000000000" pitchFamily="2" charset="-78"/>
              </a:rPr>
              <a:t> (حاد</a:t>
            </a:r>
            <a:r>
              <a:rPr lang="fa-IR" altLang="en-US" sz="3200" dirty="0" smtClean="0">
                <a:cs typeface="B Nazanin" panose="00000400000000000000" pitchFamily="2" charset="-78"/>
              </a:rPr>
              <a:t>).</a:t>
            </a:r>
            <a:endParaRPr lang="fa-IR" altLang="en-US" sz="3200" dirty="0">
              <a:cs typeface="B Nazanin" panose="00000400000000000000" pitchFamily="2" charset="-78"/>
            </a:endParaRPr>
          </a:p>
          <a:p>
            <a:r>
              <a:rPr lang="fa-IR" altLang="en-US" sz="3200" b="1" dirty="0">
                <a:cs typeface="B Nazanin" panose="00000400000000000000" pitchFamily="2" charset="-78"/>
              </a:rPr>
              <a:t>طول </a:t>
            </a:r>
            <a:r>
              <a:rPr lang="fa-IR" altLang="en-US" sz="3200" b="1" dirty="0" smtClean="0">
                <a:cs typeface="B Nazanin" panose="00000400000000000000" pitchFamily="2" charset="-78"/>
              </a:rPr>
              <a:t>مدت </a:t>
            </a:r>
            <a:r>
              <a:rPr lang="fa-IR" altLang="en-US" sz="3200" b="1" dirty="0">
                <a:cs typeface="B Nazanin" panose="00000400000000000000" pitchFamily="2" charset="-78"/>
              </a:rPr>
              <a:t>مراقبت آغوشی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9" t="35083" r="38222" b="24783"/>
          <a:stretch/>
        </p:blipFill>
        <p:spPr bwMode="auto">
          <a:xfrm>
            <a:off x="762000" y="1992086"/>
            <a:ext cx="1935346" cy="266700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086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718061090"/>
              </p:ext>
            </p:extLst>
          </p:nvPr>
        </p:nvGraphicFramePr>
        <p:xfrm>
          <a:off x="152400" y="228600"/>
          <a:ext cx="86868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7405354"/>
              </p:ext>
            </p:extLst>
          </p:nvPr>
        </p:nvGraphicFramePr>
        <p:xfrm>
          <a:off x="0" y="1295400"/>
          <a:ext cx="89916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4394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471828367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609600" y="1646238"/>
            <a:ext cx="8001000" cy="4525962"/>
          </a:xfrm>
        </p:spPr>
        <p:txBody>
          <a:bodyPr/>
          <a:lstStyle/>
          <a:p>
            <a:r>
              <a:rPr lang="fa-IR" altLang="en-US" sz="3200" dirty="0" smtClean="0">
                <a:latin typeface="A2-Yekan" pitchFamily="2" charset="0"/>
                <a:cs typeface="B Nazanin" panose="00000400000000000000" pitchFamily="2" charset="-78"/>
              </a:rPr>
              <a:t>باید از جلساتی که </a:t>
            </a:r>
            <a:r>
              <a:rPr lang="fa-IR" altLang="en-US" sz="3200" b="1" u="sng" dirty="0" smtClean="0">
                <a:latin typeface="A2-Yekan" pitchFamily="2" charset="0"/>
                <a:cs typeface="B Nazanin" panose="00000400000000000000" pitchFamily="2" charset="-78"/>
              </a:rPr>
              <a:t>کمتر از یک ساعت </a:t>
            </a:r>
            <a:r>
              <a:rPr lang="fa-IR" altLang="en-US" sz="3200" u="sng" dirty="0" smtClean="0">
                <a:latin typeface="A2-Yekan" pitchFamily="2" charset="0"/>
                <a:cs typeface="B Nazanin" panose="00000400000000000000" pitchFamily="2" charset="-78"/>
              </a:rPr>
              <a:t>طول می کشد اجتناب </a:t>
            </a:r>
            <a:r>
              <a:rPr lang="fa-IR" altLang="en-US" sz="3200" dirty="0" smtClean="0">
                <a:latin typeface="A2-Yekan" pitchFamily="2" charset="0"/>
                <a:cs typeface="B Nazanin" panose="00000400000000000000" pitchFamily="2" charset="-78"/>
              </a:rPr>
              <a:t>شود، چرا که تکرار این کار ممکن است برای کودک </a:t>
            </a:r>
            <a:r>
              <a:rPr lang="fa-IR" altLang="en-US" sz="3200" b="1" u="sng" dirty="0" smtClean="0">
                <a:latin typeface="A2-Yekan" pitchFamily="2" charset="0"/>
                <a:cs typeface="B Nazanin" panose="00000400000000000000" pitchFamily="2" charset="-78"/>
              </a:rPr>
              <a:t>تنش زا</a:t>
            </a:r>
            <a:r>
              <a:rPr lang="fa-IR" alt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2-Yekan" pitchFamily="2" charset="0"/>
                <a:cs typeface="B Nazanin" panose="00000400000000000000" pitchFamily="2" charset="-78"/>
              </a:rPr>
              <a:t> </a:t>
            </a:r>
            <a:r>
              <a:rPr lang="fa-IR" altLang="en-US" sz="3200" dirty="0" smtClean="0">
                <a:latin typeface="A2-Yekan" pitchFamily="2" charset="0"/>
                <a:cs typeface="B Nazanin" panose="00000400000000000000" pitchFamily="2" charset="-78"/>
              </a:rPr>
              <a:t>باشد.</a:t>
            </a:r>
            <a:endParaRPr lang="en-US" altLang="en-US" sz="3200" dirty="0" smtClean="0">
              <a:latin typeface="A2-Yekan" pitchFamily="2" charset="0"/>
              <a:cs typeface="B Nazanin" panose="00000400000000000000" pitchFamily="2" charset="-78"/>
            </a:endParaRPr>
          </a:p>
          <a:p>
            <a:r>
              <a:rPr lang="fa-IR" altLang="en-US" sz="3200" dirty="0" err="1" smtClean="0">
                <a:latin typeface="A2-Yekan" pitchFamily="2" charset="0"/>
                <a:cs typeface="B Nazanin" panose="00000400000000000000" pitchFamily="2" charset="-78"/>
              </a:rPr>
              <a:t>ازچند</a:t>
            </a:r>
            <a:r>
              <a:rPr lang="fa-IR" altLang="en-US" sz="3200" dirty="0" smtClean="0">
                <a:latin typeface="A2-Yekan" pitchFamily="2" charset="0"/>
                <a:cs typeface="B Nazanin" panose="00000400000000000000" pitchFamily="2" charset="-78"/>
              </a:rPr>
              <a:t> </a:t>
            </a:r>
            <a:r>
              <a:rPr lang="fa-IR" altLang="en-US" sz="3200" dirty="0" err="1">
                <a:latin typeface="A2-Yekan" pitchFamily="2" charset="0"/>
                <a:cs typeface="B Nazanin" panose="00000400000000000000" pitchFamily="2" charset="-78"/>
              </a:rPr>
              <a:t>دقيقه</a:t>
            </a:r>
            <a:r>
              <a:rPr lang="fa-IR" altLang="en-US" sz="3200" dirty="0">
                <a:latin typeface="A2-Yekan" pitchFamily="2" charset="0"/>
                <a:cs typeface="B Nazanin" panose="00000400000000000000" pitchFamily="2" charset="-78"/>
              </a:rPr>
              <a:t> تا چند ساعت در </a:t>
            </a:r>
            <a:r>
              <a:rPr lang="fa-IR" altLang="en-US" sz="3200" dirty="0" err="1">
                <a:latin typeface="A2-Yekan" pitchFamily="2" charset="0"/>
                <a:cs typeface="B Nazanin" panose="00000400000000000000" pitchFamily="2" charset="-78"/>
              </a:rPr>
              <a:t>طي</a:t>
            </a:r>
            <a:r>
              <a:rPr lang="fa-IR" altLang="en-US" sz="3200" dirty="0">
                <a:latin typeface="A2-Yekan" pitchFamily="2" charset="0"/>
                <a:cs typeface="B Nazanin" panose="00000400000000000000" pitchFamily="2" charset="-78"/>
              </a:rPr>
              <a:t> شبانه روز و از </a:t>
            </a:r>
            <a:r>
              <a:rPr lang="fa-IR" altLang="en-US" sz="3200" dirty="0" err="1">
                <a:latin typeface="A2-Yekan" pitchFamily="2" charset="0"/>
                <a:cs typeface="B Nazanin" panose="00000400000000000000" pitchFamily="2" charset="-78"/>
              </a:rPr>
              <a:t>چندروز</a:t>
            </a:r>
            <a:r>
              <a:rPr lang="fa-IR" altLang="en-US" sz="3200" dirty="0">
                <a:latin typeface="A2-Yekan" pitchFamily="2" charset="0"/>
                <a:cs typeface="B Nazanin" panose="00000400000000000000" pitchFamily="2" charset="-78"/>
              </a:rPr>
              <a:t> تا </a:t>
            </a:r>
            <a:r>
              <a:rPr lang="fa-IR" altLang="en-US" sz="3200" dirty="0" err="1">
                <a:latin typeface="A2-Yekan" pitchFamily="2" charset="0"/>
                <a:cs typeface="B Nazanin" panose="00000400000000000000" pitchFamily="2" charset="-78"/>
              </a:rPr>
              <a:t>چندين</a:t>
            </a:r>
            <a:r>
              <a:rPr lang="fa-IR" altLang="en-US" sz="3200" dirty="0">
                <a:latin typeface="A2-Yekan" pitchFamily="2" charset="0"/>
                <a:cs typeface="B Nazanin" panose="00000400000000000000" pitchFamily="2" charset="-78"/>
              </a:rPr>
              <a:t> هفته منتها هر چه زمان تماس </a:t>
            </a:r>
            <a:r>
              <a:rPr lang="fa-IR" altLang="en-US" sz="3200" dirty="0" err="1">
                <a:latin typeface="A2-Yekan" pitchFamily="2" charset="0"/>
                <a:cs typeface="B Nazanin" panose="00000400000000000000" pitchFamily="2" charset="-78"/>
              </a:rPr>
              <a:t>طولاني</a:t>
            </a:r>
            <a:r>
              <a:rPr lang="fa-IR" altLang="en-US" sz="3200" dirty="0">
                <a:latin typeface="A2-Yekan" pitchFamily="2" charset="0"/>
                <a:cs typeface="B Nazanin" panose="00000400000000000000" pitchFamily="2" charset="-78"/>
              </a:rPr>
              <a:t> تر </a:t>
            </a:r>
            <a:r>
              <a:rPr lang="fa-IR" altLang="en-US" sz="3200" dirty="0" err="1">
                <a:latin typeface="A2-Yekan" pitchFamily="2" charset="0"/>
                <a:cs typeface="B Nazanin" panose="00000400000000000000" pitchFamily="2" charset="-78"/>
              </a:rPr>
              <a:t>مزاياي</a:t>
            </a:r>
            <a:r>
              <a:rPr lang="fa-IR" altLang="en-US" sz="3200" dirty="0">
                <a:latin typeface="A2-Yekan" pitchFamily="2" charset="0"/>
                <a:cs typeface="B Nazanin" panose="00000400000000000000" pitchFamily="2" charset="-78"/>
              </a:rPr>
              <a:t> آن </a:t>
            </a:r>
            <a:r>
              <a:rPr lang="fa-IR" altLang="en-US" sz="3200" dirty="0" err="1">
                <a:latin typeface="A2-Yekan" pitchFamily="2" charset="0"/>
                <a:cs typeface="B Nazanin" panose="00000400000000000000" pitchFamily="2" charset="-78"/>
              </a:rPr>
              <a:t>بيشتر</a:t>
            </a:r>
            <a:r>
              <a:rPr lang="fa-IR" altLang="en-US" sz="3200" dirty="0">
                <a:latin typeface="A2-Yekan" pitchFamily="2" charset="0"/>
                <a:cs typeface="B Nazanin" panose="00000400000000000000" pitchFamily="2" charset="-78"/>
              </a:rPr>
              <a:t> </a:t>
            </a:r>
            <a:endParaRPr lang="fa-IR" altLang="en-US" sz="3200" dirty="0" smtClean="0">
              <a:latin typeface="A2-Yekan" pitchFamily="2" charset="0"/>
              <a:cs typeface="B Nazanin" panose="00000400000000000000" pitchFamily="2" charset="-78"/>
            </a:endParaRPr>
          </a:p>
          <a:p>
            <a:r>
              <a:rPr lang="fa-IR" altLang="en-US" sz="3200" dirty="0" smtClean="0">
                <a:latin typeface="A2-Yekan" pitchFamily="2" charset="0"/>
                <a:cs typeface="B Nazanin" panose="00000400000000000000" pitchFamily="2" charset="-78"/>
              </a:rPr>
              <a:t>طول مدت تماس پوست به پوست باید به تدریج تا </a:t>
            </a:r>
            <a:r>
              <a:rPr lang="fa-IR" altLang="en-US" sz="3200" b="1" u="sng" dirty="0" smtClean="0">
                <a:latin typeface="A2-Yekan" pitchFamily="2" charset="0"/>
                <a:cs typeface="B Nazanin" panose="00000400000000000000" pitchFamily="2" charset="-78"/>
              </a:rPr>
              <a:t>24 ساعت </a:t>
            </a:r>
            <a:r>
              <a:rPr lang="fa-IR" altLang="en-US" sz="3200" dirty="0" smtClean="0">
                <a:latin typeface="A2-Yekan" pitchFamily="2" charset="0"/>
                <a:cs typeface="B Nazanin" panose="00000400000000000000" pitchFamily="2" charset="-78"/>
              </a:rPr>
              <a:t>در روز افزایش یابد، این کار تنها باید برای تعویض پوشک نوزاد قطع شود.</a:t>
            </a:r>
            <a:r>
              <a:rPr lang="fa-IR" altLang="en-US" sz="3200" dirty="0">
                <a:latin typeface="A2-Yekan" pitchFamily="2" charset="0"/>
                <a:cs typeface="B Nazanin" panose="00000400000000000000" pitchFamily="2" charset="-78"/>
              </a:rPr>
              <a:t> </a:t>
            </a:r>
            <a:endParaRPr lang="fa-IR" altLang="en-US" sz="3200" dirty="0" smtClean="0">
              <a:latin typeface="A2-Yekan" pitchFamily="2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5939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00812150"/>
              </p:ext>
            </p:extLst>
          </p:nvPr>
        </p:nvGraphicFramePr>
        <p:xfrm>
          <a:off x="304800" y="228600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0963" name="Rectangle 3"/>
          <p:cNvSpPr>
            <a:spLocks noGrp="1"/>
          </p:cNvSpPr>
          <p:nvPr>
            <p:ph idx="4294967295"/>
          </p:nvPr>
        </p:nvSpPr>
        <p:spPr>
          <a:xfrm>
            <a:off x="-304800" y="4343400"/>
            <a:ext cx="8567584" cy="1760283"/>
          </a:xfrm>
        </p:spPr>
        <p:txBody>
          <a:bodyPr/>
          <a:lstStyle/>
          <a:p>
            <a:r>
              <a:rPr lang="fa-IR" altLang="en-US" sz="3200" b="1" dirty="0" smtClean="0"/>
              <a:t>بهترین زمان </a:t>
            </a:r>
          </a:p>
          <a:p>
            <a:pPr lvl="1"/>
            <a:r>
              <a:rPr lang="fa-IR" altLang="en-US" sz="3200" dirty="0" smtClean="0"/>
              <a:t>بلافاصله پس از </a:t>
            </a:r>
            <a:r>
              <a:rPr lang="fa-IR" altLang="en-US" sz="3200" dirty="0" err="1" smtClean="0"/>
              <a:t>تغذيه</a:t>
            </a:r>
            <a:r>
              <a:rPr lang="fa-IR" altLang="en-US" sz="3200" dirty="0" smtClean="0"/>
              <a:t> (وضعیت نیمه نشسته )</a:t>
            </a:r>
          </a:p>
          <a:p>
            <a:pPr lvl="1"/>
            <a:r>
              <a:rPr lang="fa-IR" altLang="en-US" sz="3200" dirty="0" smtClean="0"/>
              <a:t>بعد از تصویر برداری یا معاینه چشم</a:t>
            </a:r>
            <a:endParaRPr lang="en-US" altLang="en-US" sz="4400" dirty="0" smtClean="0"/>
          </a:p>
        </p:txBody>
      </p:sp>
      <p:pic>
        <p:nvPicPr>
          <p:cNvPr id="4100" name="Picture 4" descr="D:\slides\KANGAROO MOTHER CARE\pic\personal\DSC0090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84"/>
          <a:stretch/>
        </p:blipFill>
        <p:spPr bwMode="auto">
          <a:xfrm>
            <a:off x="1981200" y="1600200"/>
            <a:ext cx="5257800" cy="25835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75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265173515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191000" y="1524000"/>
            <a:ext cx="4229100" cy="48006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a-IR" altLang="en-US" sz="3200" dirty="0" smtClean="0">
                <a:cs typeface="B Nazanin" panose="00000400000000000000" pitchFamily="2" charset="-78"/>
              </a:rPr>
              <a:t>وضعیت گردن نوزاد</a:t>
            </a:r>
          </a:p>
          <a:p>
            <a:pPr>
              <a:lnSpc>
                <a:spcPct val="150000"/>
              </a:lnSpc>
            </a:pPr>
            <a:r>
              <a:rPr lang="fa-IR" altLang="en-US" sz="3200" dirty="0" smtClean="0">
                <a:cs typeface="B Nazanin" panose="00000400000000000000" pitchFamily="2" charset="-78"/>
              </a:rPr>
              <a:t>باز بودن راه هوایی </a:t>
            </a:r>
          </a:p>
          <a:p>
            <a:pPr>
              <a:lnSpc>
                <a:spcPct val="150000"/>
              </a:lnSpc>
            </a:pPr>
            <a:r>
              <a:rPr lang="fa-IR" altLang="en-US" sz="3200" dirty="0" smtClean="0">
                <a:cs typeface="B Nazanin" panose="00000400000000000000" pitchFamily="2" charset="-78"/>
              </a:rPr>
              <a:t>تنفس منظم  </a:t>
            </a:r>
          </a:p>
          <a:p>
            <a:pPr>
              <a:lnSpc>
                <a:spcPct val="150000"/>
              </a:lnSpc>
            </a:pPr>
            <a:r>
              <a:rPr lang="fa-IR" altLang="en-US" sz="3200" dirty="0" smtClean="0">
                <a:cs typeface="B Nazanin" panose="00000400000000000000" pitchFamily="2" charset="-78"/>
              </a:rPr>
              <a:t>رنگ صورتی نوزاد</a:t>
            </a:r>
          </a:p>
          <a:p>
            <a:pPr>
              <a:lnSpc>
                <a:spcPct val="150000"/>
              </a:lnSpc>
            </a:pPr>
            <a:r>
              <a:rPr lang="fa-IR" altLang="en-US" sz="3200" dirty="0" smtClean="0">
                <a:cs typeface="B Nazanin" panose="00000400000000000000" pitchFamily="2" charset="-78"/>
              </a:rPr>
              <a:t>کنترول دمای بدن</a:t>
            </a:r>
          </a:p>
          <a:p>
            <a:pPr algn="r">
              <a:lnSpc>
                <a:spcPct val="150000"/>
              </a:lnSpc>
              <a:buFont typeface="Wingdings 2" pitchFamily="18" charset="2"/>
              <a:buNone/>
            </a:pPr>
            <a:endParaRPr lang="en-US" altLang="en-US" sz="3200" dirty="0" smtClean="0">
              <a:cs typeface="B Nazanin" panose="00000400000000000000" pitchFamily="2" charset="-78"/>
            </a:endParaRPr>
          </a:p>
        </p:txBody>
      </p:sp>
      <p:pic>
        <p:nvPicPr>
          <p:cNvPr id="6" name="Picture 5" descr="foto1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990600" y="1905000"/>
            <a:ext cx="3200400" cy="329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625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2957512" y="1524000"/>
            <a:ext cx="5805488" cy="4625975"/>
          </a:xfrm>
        </p:spPr>
        <p:txBody>
          <a:bodyPr/>
          <a:lstStyle/>
          <a:p>
            <a:pPr algn="justLow"/>
            <a:r>
              <a:rPr lang="fa-IR" altLang="en-US" sz="2800" dirty="0" smtClean="0">
                <a:latin typeface="Times New Roman" pitchFamily="18" charset="0"/>
                <a:cs typeface="B Nazanin" panose="00000400000000000000" pitchFamily="2" charset="-78"/>
              </a:rPr>
              <a:t> </a:t>
            </a:r>
            <a:r>
              <a:rPr lang="fa-IR" altLang="en-US" sz="2800" b="1" dirty="0" smtClean="0">
                <a:latin typeface="Times New Roman" pitchFamily="18" charset="0"/>
                <a:cs typeface="B Nazanin" panose="00000400000000000000" pitchFamily="2" charset="-78"/>
              </a:rPr>
              <a:t>به </a:t>
            </a:r>
            <a:r>
              <a:rPr lang="fa-IR" altLang="en-US" sz="2800" b="1" dirty="0" err="1" smtClean="0">
                <a:latin typeface="Times New Roman" pitchFamily="18" charset="0"/>
                <a:cs typeface="B Nazanin" panose="00000400000000000000" pitchFamily="2" charset="-78"/>
              </a:rPr>
              <a:t>حريم</a:t>
            </a:r>
            <a:r>
              <a:rPr lang="fa-IR" altLang="en-US" sz="2800" b="1" dirty="0" smtClean="0">
                <a:latin typeface="Times New Roman" pitchFamily="18" charset="0"/>
                <a:cs typeface="B Nazanin" panose="00000400000000000000" pitchFamily="2" charset="-78"/>
              </a:rPr>
              <a:t> </a:t>
            </a:r>
            <a:r>
              <a:rPr lang="fa-IR" altLang="en-US" sz="2800" b="1" dirty="0" err="1" smtClean="0">
                <a:latin typeface="Times New Roman" pitchFamily="18" charset="0"/>
                <a:cs typeface="B Nazanin" panose="00000400000000000000" pitchFamily="2" charset="-78"/>
              </a:rPr>
              <a:t>خصوصي</a:t>
            </a:r>
            <a:r>
              <a:rPr lang="fa-IR" altLang="en-US" sz="2800" b="1" dirty="0" smtClean="0">
                <a:latin typeface="Times New Roman" pitchFamily="18" charset="0"/>
                <a:cs typeface="B Nazanin" panose="00000400000000000000" pitchFamily="2" charset="-78"/>
              </a:rPr>
              <a:t> مادر احترام </a:t>
            </a:r>
            <a:r>
              <a:rPr lang="fa-IR" altLang="en-US" sz="2800" b="1" dirty="0" err="1" smtClean="0">
                <a:latin typeface="Times New Roman" pitchFamily="18" charset="0"/>
                <a:cs typeface="B Nazanin" panose="00000400000000000000" pitchFamily="2" charset="-78"/>
              </a:rPr>
              <a:t>بگذاريد</a:t>
            </a:r>
            <a:r>
              <a:rPr lang="fa-IR" altLang="en-US" sz="2800" dirty="0" smtClean="0">
                <a:latin typeface="Times New Roman" pitchFamily="18" charset="0"/>
                <a:cs typeface="B Nazanin" panose="00000400000000000000" pitchFamily="2" charset="-78"/>
              </a:rPr>
              <a:t>. </a:t>
            </a:r>
            <a:endParaRPr lang="en-US" altLang="en-US" sz="2800" dirty="0" smtClean="0">
              <a:latin typeface="Times New Roman" pitchFamily="18" charset="0"/>
              <a:cs typeface="B Nazanin" panose="00000400000000000000" pitchFamily="2" charset="-78"/>
            </a:endParaRPr>
          </a:p>
          <a:p>
            <a:pPr algn="justLow"/>
            <a:r>
              <a:rPr lang="fa-IR" altLang="en-US" sz="2800" dirty="0" smtClean="0">
                <a:latin typeface="Times New Roman" pitchFamily="18" charset="0"/>
                <a:cs typeface="B Nazanin" panose="00000400000000000000" pitchFamily="2" charset="-78"/>
              </a:rPr>
              <a:t>او را به آوردن </a:t>
            </a:r>
            <a:r>
              <a:rPr lang="fa-IR" altLang="en-US" sz="2800" dirty="0" err="1" smtClean="0">
                <a:latin typeface="Times New Roman" pitchFamily="18" charset="0"/>
                <a:cs typeface="B Nazanin" panose="00000400000000000000" pitchFamily="2" charset="-78"/>
              </a:rPr>
              <a:t>نزديكان</a:t>
            </a:r>
            <a:r>
              <a:rPr lang="fa-IR" altLang="en-US" sz="2800" dirty="0" smtClean="0">
                <a:latin typeface="Times New Roman" pitchFamily="18" charset="0"/>
                <a:cs typeface="B Nazanin" panose="00000400000000000000" pitchFamily="2" charset="-78"/>
              </a:rPr>
              <a:t> و </a:t>
            </a:r>
            <a:r>
              <a:rPr lang="fa-IR" altLang="en-US" sz="2800" dirty="0" err="1" smtClean="0">
                <a:latin typeface="Times New Roman" pitchFamily="18" charset="0"/>
                <a:cs typeface="B Nazanin" panose="00000400000000000000" pitchFamily="2" charset="-78"/>
              </a:rPr>
              <a:t>يا</a:t>
            </a:r>
            <a:r>
              <a:rPr lang="fa-IR" altLang="en-US" sz="2800" dirty="0" smtClean="0">
                <a:latin typeface="Times New Roman" pitchFamily="18" charset="0"/>
                <a:cs typeface="B Nazanin" panose="00000400000000000000" pitchFamily="2" charset="-78"/>
              </a:rPr>
              <a:t> شوهرش (اگر بخواهد) </a:t>
            </a:r>
            <a:r>
              <a:rPr lang="fa-IR" altLang="en-US" sz="2800" dirty="0" err="1" smtClean="0">
                <a:latin typeface="Times New Roman" pitchFamily="18" charset="0"/>
                <a:cs typeface="B Nazanin" panose="00000400000000000000" pitchFamily="2" charset="-78"/>
              </a:rPr>
              <a:t>تشويق</a:t>
            </a:r>
            <a:r>
              <a:rPr lang="fa-IR" altLang="en-US" sz="2800" dirty="0" smtClean="0">
                <a:latin typeface="Times New Roman" pitchFamily="18" charset="0"/>
                <a:cs typeface="B Nazanin" panose="00000400000000000000" pitchFamily="2" charset="-78"/>
              </a:rPr>
              <a:t> </a:t>
            </a:r>
            <a:r>
              <a:rPr lang="fa-IR" altLang="en-US" sz="2800" dirty="0" err="1" smtClean="0">
                <a:latin typeface="Times New Roman" pitchFamily="18" charset="0"/>
                <a:cs typeface="B Nazanin" panose="00000400000000000000" pitchFamily="2" charset="-78"/>
              </a:rPr>
              <a:t>کنيد</a:t>
            </a:r>
            <a:r>
              <a:rPr lang="fa-IR" altLang="en-US" sz="2800" dirty="0" smtClean="0">
                <a:latin typeface="Times New Roman" pitchFamily="18" charset="0"/>
                <a:cs typeface="B Nazanin" panose="00000400000000000000" pitchFamily="2" charset="-78"/>
              </a:rPr>
              <a:t>، چون </a:t>
            </a:r>
            <a:r>
              <a:rPr lang="fa-IR" altLang="en-US" sz="2800" dirty="0" err="1" smtClean="0">
                <a:latin typeface="Times New Roman" pitchFamily="18" charset="0"/>
                <a:cs typeface="B Nazanin" panose="00000400000000000000" pitchFamily="2" charset="-78"/>
              </a:rPr>
              <a:t>اين</a:t>
            </a:r>
            <a:r>
              <a:rPr lang="fa-IR" altLang="en-US" sz="2800" dirty="0" smtClean="0">
                <a:latin typeface="Times New Roman" pitchFamily="18" charset="0"/>
                <a:cs typeface="B Nazanin" panose="00000400000000000000" pitchFamily="2" charset="-78"/>
              </a:rPr>
              <a:t> کار به </a:t>
            </a:r>
            <a:r>
              <a:rPr lang="fa-IR" altLang="en-US" sz="2800" dirty="0" err="1" smtClean="0">
                <a:latin typeface="Times New Roman" pitchFamily="18" charset="0"/>
                <a:cs typeface="B Nazanin" panose="00000400000000000000" pitchFamily="2" charset="-78"/>
              </a:rPr>
              <a:t>حمايت</a:t>
            </a:r>
            <a:r>
              <a:rPr lang="fa-IR" altLang="en-US" sz="2800" dirty="0" smtClean="0">
                <a:latin typeface="Times New Roman" pitchFamily="18" charset="0"/>
                <a:cs typeface="B Nazanin" panose="00000400000000000000" pitchFamily="2" charset="-78"/>
              </a:rPr>
              <a:t> و </a:t>
            </a:r>
            <a:r>
              <a:rPr lang="fa-IR" altLang="en-US" sz="2800" dirty="0" err="1" smtClean="0">
                <a:latin typeface="Times New Roman" pitchFamily="18" charset="0"/>
                <a:cs typeface="B Nazanin" panose="00000400000000000000" pitchFamily="2" charset="-78"/>
              </a:rPr>
              <a:t>اطمينان</a:t>
            </a:r>
            <a:r>
              <a:rPr lang="fa-IR" altLang="en-US" sz="2800" dirty="0" smtClean="0">
                <a:latin typeface="Times New Roman" pitchFamily="18" charset="0"/>
                <a:cs typeface="B Nazanin" panose="00000400000000000000" pitchFamily="2" charset="-78"/>
              </a:rPr>
              <a:t> مادر </a:t>
            </a:r>
            <a:r>
              <a:rPr lang="fa-IR" altLang="en-US" sz="2800" dirty="0" err="1" smtClean="0">
                <a:latin typeface="Times New Roman" pitchFamily="18" charset="0"/>
                <a:cs typeface="B Nazanin" panose="00000400000000000000" pitchFamily="2" charset="-78"/>
              </a:rPr>
              <a:t>مي</a:t>
            </a:r>
            <a:r>
              <a:rPr lang="fa-IR" altLang="en-US" sz="2800" dirty="0" smtClean="0">
                <a:latin typeface="Times New Roman" pitchFamily="18" charset="0"/>
                <a:cs typeface="B Nazanin" panose="00000400000000000000" pitchFamily="2" charset="-78"/>
              </a:rPr>
              <a:t> </a:t>
            </a:r>
            <a:r>
              <a:rPr lang="fa-IR" altLang="en-US" sz="2800" dirty="0" err="1" smtClean="0">
                <a:latin typeface="Times New Roman" pitchFamily="18" charset="0"/>
                <a:cs typeface="B Nazanin" panose="00000400000000000000" pitchFamily="2" charset="-78"/>
              </a:rPr>
              <a:t>افزايد</a:t>
            </a:r>
            <a:r>
              <a:rPr lang="fa-IR" altLang="en-US" sz="2800" dirty="0" smtClean="0">
                <a:latin typeface="Times New Roman" pitchFamily="18" charset="0"/>
                <a:cs typeface="B Nazanin" panose="00000400000000000000" pitchFamily="2" charset="-78"/>
              </a:rPr>
              <a:t>. </a:t>
            </a:r>
            <a:endParaRPr lang="en-US" altLang="en-US" sz="2400" dirty="0" smtClean="0">
              <a:latin typeface="Times New Roman" pitchFamily="18" charset="0"/>
              <a:cs typeface="B Nazanin" panose="00000400000000000000" pitchFamily="2" charset="-78"/>
            </a:endParaRPr>
          </a:p>
          <a:p>
            <a:pPr algn="justLow"/>
            <a:r>
              <a:rPr lang="fa-IR" altLang="en-US" sz="2800" b="1" dirty="0" smtClean="0">
                <a:latin typeface="Times New Roman" pitchFamily="18" charset="0"/>
                <a:cs typeface="B Nazanin" panose="00000400000000000000" pitchFamily="2" charset="-78"/>
              </a:rPr>
              <a:t>با افراد </a:t>
            </a:r>
            <a:r>
              <a:rPr lang="fa-IR" altLang="en-US" sz="2800" b="1" dirty="0" err="1" smtClean="0">
                <a:latin typeface="Times New Roman" pitchFamily="18" charset="0"/>
                <a:cs typeface="B Nazanin" panose="00000400000000000000" pitchFamily="2" charset="-78"/>
              </a:rPr>
              <a:t>کليدي</a:t>
            </a:r>
            <a:r>
              <a:rPr lang="fa-IR" altLang="en-US" sz="2800" b="1" dirty="0" smtClean="0">
                <a:latin typeface="Times New Roman" pitchFamily="18" charset="0"/>
                <a:cs typeface="B Nazanin" panose="00000400000000000000" pitchFamily="2" charset="-78"/>
              </a:rPr>
              <a:t> خانواده مخصوصا </a:t>
            </a:r>
            <a:r>
              <a:rPr lang="fa-IR" altLang="en-US" sz="2800" b="1" dirty="0" err="1" smtClean="0">
                <a:latin typeface="Times New Roman" pitchFamily="18" charset="0"/>
                <a:cs typeface="B Nazanin" panose="00000400000000000000" pitchFamily="2" charset="-78"/>
              </a:rPr>
              <a:t>وابستگان</a:t>
            </a:r>
            <a:r>
              <a:rPr lang="fa-IR" altLang="en-US" sz="2800" b="1" dirty="0" smtClean="0">
                <a:latin typeface="Times New Roman" pitchFamily="18" charset="0"/>
                <a:cs typeface="B Nazanin" panose="00000400000000000000" pitchFamily="2" charset="-78"/>
              </a:rPr>
              <a:t> نزدیک صحبت </a:t>
            </a:r>
            <a:r>
              <a:rPr lang="fa-IR" altLang="en-US" sz="2800" b="1" dirty="0" err="1" smtClean="0">
                <a:latin typeface="Times New Roman" pitchFamily="18" charset="0"/>
                <a:cs typeface="B Nazanin" panose="00000400000000000000" pitchFamily="2" charset="-78"/>
              </a:rPr>
              <a:t>کنيد</a:t>
            </a:r>
            <a:r>
              <a:rPr lang="fa-IR" altLang="en-US" sz="2800" b="1" dirty="0" smtClean="0">
                <a:latin typeface="Times New Roman" pitchFamily="18" charset="0"/>
                <a:cs typeface="B Nazanin" panose="00000400000000000000" pitchFamily="2" charset="-78"/>
              </a:rPr>
              <a:t>.</a:t>
            </a:r>
          </a:p>
          <a:p>
            <a:pPr lvl="1" algn="justLow"/>
            <a:r>
              <a:rPr lang="fa-IR" altLang="en-US" sz="2400" dirty="0" smtClean="0">
                <a:latin typeface="Times New Roman" pitchFamily="18" charset="0"/>
                <a:cs typeface="B Nazanin" panose="00000400000000000000" pitchFamily="2" charset="-78"/>
              </a:rPr>
              <a:t>تا </a:t>
            </a:r>
            <a:r>
              <a:rPr lang="fa-IR" altLang="en-US" sz="2400" dirty="0" err="1" smtClean="0">
                <a:latin typeface="Times New Roman" pitchFamily="18" charset="0"/>
                <a:cs typeface="B Nazanin" panose="00000400000000000000" pitchFamily="2" charset="-78"/>
              </a:rPr>
              <a:t>زماني</a:t>
            </a:r>
            <a:r>
              <a:rPr lang="fa-IR" altLang="en-US" sz="2400" dirty="0" smtClean="0">
                <a:latin typeface="Times New Roman" pitchFamily="18" charset="0"/>
                <a:cs typeface="B Nazanin" panose="00000400000000000000" pitchFamily="2" charset="-78"/>
              </a:rPr>
              <a:t> که آنان </a:t>
            </a:r>
            <a:r>
              <a:rPr lang="fa-IR" altLang="en-US" sz="2400" dirty="0" err="1" smtClean="0">
                <a:latin typeface="Times New Roman" pitchFamily="18" charset="0"/>
                <a:cs typeface="B Nazanin" panose="00000400000000000000" pitchFamily="2" charset="-78"/>
              </a:rPr>
              <a:t>راضي</a:t>
            </a:r>
            <a:r>
              <a:rPr lang="fa-IR" altLang="en-US" sz="2400" dirty="0" smtClean="0">
                <a:latin typeface="Times New Roman" pitchFamily="18" charset="0"/>
                <a:cs typeface="B Nazanin" panose="00000400000000000000" pitchFamily="2" charset="-78"/>
              </a:rPr>
              <a:t> نشوند، ادامه مراقبت </a:t>
            </a:r>
            <a:r>
              <a:rPr lang="fa-IR" altLang="en-US" sz="2400" dirty="0" err="1" smtClean="0">
                <a:latin typeface="Times New Roman" pitchFamily="18" charset="0"/>
                <a:cs typeface="B Nazanin" panose="00000400000000000000" pitchFamily="2" charset="-78"/>
              </a:rPr>
              <a:t>آغوشي</a:t>
            </a:r>
            <a:r>
              <a:rPr lang="fa-IR" altLang="en-US" sz="2400" dirty="0" smtClean="0">
                <a:latin typeface="Times New Roman" pitchFamily="18" charset="0"/>
                <a:cs typeface="B Nazanin" panose="00000400000000000000" pitchFamily="2" charset="-78"/>
              </a:rPr>
              <a:t> در خانه </a:t>
            </a:r>
            <a:r>
              <a:rPr lang="fa-IR" altLang="en-US" sz="2400" dirty="0" err="1" smtClean="0">
                <a:latin typeface="Times New Roman" pitchFamily="18" charset="0"/>
                <a:cs typeface="B Nazanin" panose="00000400000000000000" pitchFamily="2" charset="-78"/>
              </a:rPr>
              <a:t>مشكل</a:t>
            </a:r>
            <a:r>
              <a:rPr lang="fa-IR" altLang="en-US" sz="2400" dirty="0" smtClean="0">
                <a:latin typeface="Times New Roman" pitchFamily="18" charset="0"/>
                <a:cs typeface="B Nazanin" panose="00000400000000000000" pitchFamily="2" charset="-78"/>
              </a:rPr>
              <a:t> خواهد بود. </a:t>
            </a:r>
            <a:endParaRPr lang="en-US" altLang="en-US" sz="2000" dirty="0" smtClean="0">
              <a:latin typeface="Times New Roman" pitchFamily="18" charset="0"/>
              <a:cs typeface="B Nazanin" panose="00000400000000000000" pitchFamily="2" charset="-78"/>
            </a:endParaRPr>
          </a:p>
          <a:p>
            <a:pPr algn="justLow"/>
            <a:r>
              <a:rPr lang="fa-IR" altLang="en-US" sz="2800" b="1" dirty="0" err="1" smtClean="0">
                <a:latin typeface="Times New Roman" pitchFamily="18" charset="0"/>
                <a:cs typeface="B Nazanin" panose="00000400000000000000" pitchFamily="2" charset="-78"/>
              </a:rPr>
              <a:t>وقتي</a:t>
            </a:r>
            <a:r>
              <a:rPr lang="fa-IR" altLang="en-US" sz="2800" b="1" dirty="0" smtClean="0">
                <a:latin typeface="Times New Roman" pitchFamily="18" charset="0"/>
                <a:cs typeface="B Nazanin" panose="00000400000000000000" pitchFamily="2" charset="-78"/>
              </a:rPr>
              <a:t> مادر در دسترس </a:t>
            </a:r>
            <a:r>
              <a:rPr lang="fa-IR" altLang="en-US" sz="2800" b="1" dirty="0" err="1" smtClean="0">
                <a:latin typeface="Times New Roman" pitchFamily="18" charset="0"/>
                <a:cs typeface="B Nazanin" panose="00000400000000000000" pitchFamily="2" charset="-78"/>
              </a:rPr>
              <a:t>نيست</a:t>
            </a:r>
            <a:endParaRPr lang="fa-IR" altLang="en-US" sz="2800" dirty="0" smtClean="0">
              <a:latin typeface="Times New Roman" pitchFamily="18" charset="0"/>
              <a:cs typeface="B Nazanin" panose="00000400000000000000" pitchFamily="2" charset="-78"/>
            </a:endParaRPr>
          </a:p>
          <a:p>
            <a:pPr lvl="1" algn="justLow"/>
            <a:r>
              <a:rPr lang="fa-IR" altLang="en-US" sz="2400" dirty="0" err="1" smtClean="0">
                <a:latin typeface="Times New Roman" pitchFamily="18" charset="0"/>
                <a:cs typeface="B Nazanin" panose="00000400000000000000" pitchFamily="2" charset="-78"/>
              </a:rPr>
              <a:t>اعضاي</a:t>
            </a:r>
            <a:r>
              <a:rPr lang="fa-IR" altLang="en-US" sz="2400" dirty="0" smtClean="0">
                <a:latin typeface="Times New Roman" pitchFamily="18" charset="0"/>
                <a:cs typeface="B Nazanin" panose="00000400000000000000" pitchFamily="2" charset="-78"/>
              </a:rPr>
              <a:t> </a:t>
            </a:r>
            <a:r>
              <a:rPr lang="fa-IR" altLang="en-US" sz="2400" dirty="0" err="1" smtClean="0">
                <a:latin typeface="Times New Roman" pitchFamily="18" charset="0"/>
                <a:cs typeface="B Nazanin" panose="00000400000000000000" pitchFamily="2" charset="-78"/>
              </a:rPr>
              <a:t>ديگر</a:t>
            </a:r>
            <a:r>
              <a:rPr lang="fa-IR" altLang="en-US" sz="2400" dirty="0" smtClean="0">
                <a:latin typeface="Times New Roman" pitchFamily="18" charset="0"/>
                <a:cs typeface="B Nazanin" panose="00000400000000000000" pitchFamily="2" charset="-78"/>
              </a:rPr>
              <a:t> خانواده مثل مادربزرگ، </a:t>
            </a:r>
            <a:r>
              <a:rPr lang="fa-IR" altLang="en-US" sz="2400" dirty="0" err="1" smtClean="0">
                <a:latin typeface="Times New Roman" pitchFamily="18" charset="0"/>
                <a:cs typeface="B Nazanin" panose="00000400000000000000" pitchFamily="2" charset="-78"/>
              </a:rPr>
              <a:t>پدريا</a:t>
            </a:r>
            <a:r>
              <a:rPr lang="fa-IR" altLang="en-US" sz="2400" dirty="0" smtClean="0">
                <a:latin typeface="Times New Roman" pitchFamily="18" charset="0"/>
                <a:cs typeface="B Nazanin" panose="00000400000000000000" pitchFamily="2" charset="-78"/>
              </a:rPr>
              <a:t> </a:t>
            </a:r>
            <a:r>
              <a:rPr lang="fa-IR" altLang="en-US" sz="2400" dirty="0" err="1" smtClean="0">
                <a:latin typeface="Times New Roman" pitchFamily="18" charset="0"/>
                <a:cs typeface="B Nazanin" panose="00000400000000000000" pitchFamily="2" charset="-78"/>
              </a:rPr>
              <a:t>ساير</a:t>
            </a:r>
            <a:r>
              <a:rPr lang="fa-IR" altLang="en-US" sz="2400" dirty="0" smtClean="0">
                <a:latin typeface="Times New Roman" pitchFamily="18" charset="0"/>
                <a:cs typeface="B Nazanin" panose="00000400000000000000" pitchFamily="2" charset="-78"/>
              </a:rPr>
              <a:t> </a:t>
            </a:r>
            <a:r>
              <a:rPr lang="fa-IR" altLang="en-US" sz="2400" dirty="0" err="1" smtClean="0">
                <a:latin typeface="Times New Roman" pitchFamily="18" charset="0"/>
                <a:cs typeface="B Nazanin" panose="00000400000000000000" pitchFamily="2" charset="-78"/>
              </a:rPr>
              <a:t>اعضاي</a:t>
            </a:r>
            <a:r>
              <a:rPr lang="fa-IR" altLang="en-US" sz="2400" dirty="0" smtClean="0">
                <a:latin typeface="Times New Roman" pitchFamily="18" charset="0"/>
                <a:cs typeface="B Nazanin" panose="00000400000000000000" pitchFamily="2" charset="-78"/>
              </a:rPr>
              <a:t> خانواده </a:t>
            </a:r>
            <a:r>
              <a:rPr lang="fa-IR" altLang="en-US" sz="2400" dirty="0" err="1" smtClean="0">
                <a:latin typeface="Times New Roman" pitchFamily="18" charset="0"/>
                <a:cs typeface="B Nazanin" panose="00000400000000000000" pitchFamily="2" charset="-78"/>
              </a:rPr>
              <a:t>مي</a:t>
            </a:r>
            <a:r>
              <a:rPr lang="fa-IR" altLang="en-US" sz="2400" dirty="0" smtClean="0">
                <a:latin typeface="Times New Roman" pitchFamily="18" charset="0"/>
                <a:cs typeface="B Nazanin" panose="00000400000000000000" pitchFamily="2" charset="-78"/>
              </a:rPr>
              <a:t> توانند مراقبت </a:t>
            </a:r>
            <a:r>
              <a:rPr lang="fa-IR" altLang="en-US" sz="2400" dirty="0" err="1" smtClean="0">
                <a:latin typeface="Times New Roman" pitchFamily="18" charset="0"/>
                <a:cs typeface="B Nazanin" panose="00000400000000000000" pitchFamily="2" charset="-78"/>
              </a:rPr>
              <a:t>آغوشي</a:t>
            </a:r>
            <a:r>
              <a:rPr lang="fa-IR" altLang="en-US" sz="2400" dirty="0" smtClean="0">
                <a:latin typeface="Times New Roman" pitchFamily="18" charset="0"/>
                <a:cs typeface="B Nazanin" panose="00000400000000000000" pitchFamily="2" charset="-78"/>
              </a:rPr>
              <a:t> را انجام بدهـــ</a:t>
            </a:r>
            <a:r>
              <a:rPr lang="fa-IR" altLang="en-US" sz="2400" dirty="0" err="1" smtClean="0">
                <a:latin typeface="Times New Roman" pitchFamily="18" charset="0"/>
                <a:cs typeface="B Nazanin" panose="00000400000000000000" pitchFamily="2" charset="-78"/>
              </a:rPr>
              <a:t>ند</a:t>
            </a:r>
            <a:r>
              <a:rPr lang="fa-IR" altLang="en-US" sz="2400" dirty="0" smtClean="0">
                <a:latin typeface="Times New Roman" pitchFamily="18" charset="0"/>
                <a:cs typeface="B Nazanin" panose="00000400000000000000" pitchFamily="2" charset="-78"/>
              </a:rPr>
              <a:t>.</a:t>
            </a:r>
            <a:endParaRPr lang="fa-IR" altLang="en-US" sz="8400" dirty="0" smtClean="0">
              <a:latin typeface="Times New Roman" pitchFamily="18" charset="0"/>
              <a:cs typeface="B Nazanin" panose="00000400000000000000" pitchFamily="2" charset="-78"/>
            </a:endParaRPr>
          </a:p>
          <a:p>
            <a:endParaRPr lang="en-US" altLang="en-US" sz="2800" dirty="0" smtClean="0">
              <a:latin typeface="Times New Roman" pitchFamily="18" charset="0"/>
              <a:cs typeface="B Nazanin" panose="00000400000000000000" pitchFamily="2" charset="-78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966239388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9" name="Picture 3" descr="C:\Users\Dr Ravari\Pictures\Picture1غغ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2359025" cy="360203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20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ChangeArrowheads="1"/>
          </p:cNvSpPr>
          <p:nvPr/>
        </p:nvSpPr>
        <p:spPr bwMode="auto">
          <a:xfrm>
            <a:off x="381000" y="1600200"/>
            <a:ext cx="83820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marL="457200" indent="-457200" algn="justLow" rtl="1" eaLnBrk="0" hangingPunct="0">
              <a:buSzPct val="100000"/>
              <a:buFont typeface="Arial" panose="020B0604020202020204" pitchFamily="34" charset="0"/>
              <a:buChar char="•"/>
              <a:defRPr/>
            </a:pPr>
            <a:r>
              <a:rPr lang="fa-IR" sz="3200" dirty="0" smtClean="0">
                <a:solidFill>
                  <a:srgbClr val="000000"/>
                </a:solidFill>
                <a:cs typeface="B Nazanin" panose="00000400000000000000" pitchFamily="2" charset="-78"/>
              </a:rPr>
              <a:t>وزن هنگام مراقبت کمتر از 1250 گرم</a:t>
            </a:r>
            <a:endParaRPr lang="en-US" sz="3200" dirty="0" smtClean="0">
              <a:cs typeface="B Nazanin" panose="00000400000000000000" pitchFamily="2" charset="-78"/>
            </a:endParaRPr>
          </a:p>
          <a:p>
            <a:pPr marL="457200" indent="-457200" algn="justLow" rtl="1" eaLnBrk="0" hangingPunct="0">
              <a:buSzPct val="100000"/>
              <a:buFont typeface="Arial" panose="020B0604020202020204" pitchFamily="34" charset="0"/>
              <a:buChar char="•"/>
              <a:defRPr/>
            </a:pPr>
            <a:r>
              <a:rPr lang="fa-IR" sz="3200" dirty="0" err="1" smtClean="0">
                <a:solidFill>
                  <a:srgbClr val="000000"/>
                </a:solidFill>
                <a:cs typeface="B Nazanin" panose="00000400000000000000" pitchFamily="2" charset="-78"/>
              </a:rPr>
              <a:t>ناپايدار</a:t>
            </a:r>
            <a:r>
              <a:rPr lang="fa-IR" sz="3200" dirty="0" smtClean="0">
                <a:solidFill>
                  <a:srgbClr val="000000"/>
                </a:solidFill>
                <a:cs typeface="B Nazanin" panose="00000400000000000000" pitchFamily="2" charset="-78"/>
              </a:rPr>
              <a:t> </a:t>
            </a:r>
            <a:r>
              <a:rPr lang="fa-IR" sz="3200" dirty="0">
                <a:solidFill>
                  <a:srgbClr val="000000"/>
                </a:solidFill>
                <a:cs typeface="B Nazanin" panose="00000400000000000000" pitchFamily="2" charset="-78"/>
              </a:rPr>
              <a:t>بودن دماي بدن نوزاد</a:t>
            </a:r>
            <a:endParaRPr lang="en-US" sz="3200" dirty="0">
              <a:cs typeface="B Nazanin" panose="00000400000000000000" pitchFamily="2" charset="-78"/>
            </a:endParaRPr>
          </a:p>
          <a:p>
            <a:pPr marL="457200" indent="-457200" algn="justLow" rtl="1" eaLnBrk="0" hangingPunct="0">
              <a:buSzPct val="100000"/>
              <a:buFont typeface="Arial" panose="020B0604020202020204" pitchFamily="34" charset="0"/>
              <a:buChar char="•"/>
              <a:defRPr/>
            </a:pPr>
            <a:r>
              <a:rPr lang="fa-IR" sz="3200" dirty="0">
                <a:solidFill>
                  <a:srgbClr val="000000"/>
                </a:solidFill>
                <a:cs typeface="B Nazanin" panose="00000400000000000000" pitchFamily="2" charset="-78"/>
              </a:rPr>
              <a:t>ناپایداری سطح اشباع اکسيژن شرياني</a:t>
            </a:r>
            <a:endParaRPr lang="en-US" sz="3200" dirty="0">
              <a:cs typeface="B Nazanin" panose="00000400000000000000" pitchFamily="2" charset="-78"/>
            </a:endParaRPr>
          </a:p>
          <a:p>
            <a:pPr marL="457200" indent="-457200" algn="justLow" rtl="1" eaLnBrk="0" hangingPunct="0">
              <a:buSzPct val="100000"/>
              <a:buFont typeface="Arial" panose="020B0604020202020204" pitchFamily="34" charset="0"/>
              <a:buChar char="•"/>
              <a:defRPr/>
            </a:pPr>
            <a:r>
              <a:rPr lang="fa-IR" sz="3200" dirty="0" err="1">
                <a:solidFill>
                  <a:srgbClr val="000000"/>
                </a:solidFill>
                <a:cs typeface="B Nazanin" panose="00000400000000000000" pitchFamily="2" charset="-78"/>
              </a:rPr>
              <a:t>ناپايدار</a:t>
            </a:r>
            <a:r>
              <a:rPr lang="fa-IR" sz="3200" dirty="0">
                <a:solidFill>
                  <a:srgbClr val="000000"/>
                </a:solidFill>
                <a:cs typeface="B Nazanin" panose="00000400000000000000" pitchFamily="2" charset="-78"/>
              </a:rPr>
              <a:t> بودن نوزاد </a:t>
            </a:r>
            <a:r>
              <a:rPr lang="fa-IR" sz="3200" dirty="0" smtClean="0">
                <a:solidFill>
                  <a:srgbClr val="000000"/>
                </a:solidFill>
                <a:cs typeface="B Nazanin" panose="00000400000000000000" pitchFamily="2" charset="-78"/>
              </a:rPr>
              <a:t>تحت </a:t>
            </a:r>
            <a:r>
              <a:rPr lang="fa-IR" sz="3200" dirty="0">
                <a:solidFill>
                  <a:srgbClr val="000000"/>
                </a:solidFill>
                <a:cs typeface="B Nazanin" panose="00000400000000000000" pitchFamily="2" charset="-78"/>
              </a:rPr>
              <a:t>تهويه مکانيکي (</a:t>
            </a:r>
            <a:r>
              <a:rPr lang="en-US" sz="3200" dirty="0">
                <a:solidFill>
                  <a:srgbClr val="000000"/>
                </a:solidFill>
                <a:cs typeface="B Nazanin" panose="00000400000000000000" pitchFamily="2" charset="-78"/>
              </a:rPr>
              <a:t>NCPAP</a:t>
            </a:r>
            <a:r>
              <a:rPr lang="fa-IR" sz="3200" dirty="0">
                <a:solidFill>
                  <a:srgbClr val="000000"/>
                </a:solidFill>
                <a:cs typeface="B Nazanin" panose="00000400000000000000" pitchFamily="2" charset="-78"/>
              </a:rPr>
              <a:t> يا </a:t>
            </a:r>
            <a:r>
              <a:rPr lang="en-US" sz="3200" dirty="0">
                <a:solidFill>
                  <a:srgbClr val="000000"/>
                </a:solidFill>
                <a:cs typeface="B Nazanin" panose="00000400000000000000" pitchFamily="2" charset="-78"/>
              </a:rPr>
              <a:t>IMV</a:t>
            </a:r>
            <a:r>
              <a:rPr lang="fa-IR" sz="3200" dirty="0">
                <a:solidFill>
                  <a:srgbClr val="000000"/>
                </a:solidFill>
                <a:cs typeface="B Nazanin" panose="00000400000000000000" pitchFamily="2" charset="-78"/>
              </a:rPr>
              <a:t>)</a:t>
            </a:r>
          </a:p>
          <a:p>
            <a:pPr marL="457200" indent="-457200" algn="justLow" rtl="1" eaLnBrk="0" hangingPunct="0">
              <a:buSzPct val="100000"/>
              <a:buFont typeface="Arial" panose="020B0604020202020204" pitchFamily="34" charset="0"/>
              <a:buChar char="•"/>
              <a:defRPr/>
            </a:pPr>
            <a:r>
              <a:rPr lang="fa-IR" sz="3200" dirty="0" smtClean="0">
                <a:solidFill>
                  <a:srgbClr val="000000"/>
                </a:solidFill>
                <a:cs typeface="B Nazanin" panose="00000400000000000000" pitchFamily="2" charset="-78"/>
              </a:rPr>
              <a:t>نوزاد در معرض خونریزی مغزی یا خونریزی داخل بطنی درجات 3 و 4 </a:t>
            </a:r>
          </a:p>
          <a:p>
            <a:pPr marL="457200" indent="-457200" algn="justLow" rtl="1" eaLnBrk="0" hangingPunct="0">
              <a:buSzPct val="100000"/>
              <a:buFont typeface="Arial" panose="020B0604020202020204" pitchFamily="34" charset="0"/>
              <a:buChar char="•"/>
              <a:defRPr/>
            </a:pPr>
            <a:r>
              <a:rPr lang="fa-IR" sz="3200" dirty="0" smtClean="0">
                <a:solidFill>
                  <a:srgbClr val="000000"/>
                </a:solidFill>
                <a:cs typeface="B Nazanin" panose="00000400000000000000" pitchFamily="2" charset="-78"/>
              </a:rPr>
              <a:t>نوزاد </a:t>
            </a:r>
            <a:r>
              <a:rPr lang="fa-IR" sz="3200" dirty="0">
                <a:solidFill>
                  <a:srgbClr val="000000"/>
                </a:solidFill>
                <a:cs typeface="B Nazanin" panose="00000400000000000000" pitchFamily="2" charset="-78"/>
              </a:rPr>
              <a:t>با داروهای </a:t>
            </a:r>
            <a:r>
              <a:rPr lang="fa-IR" sz="3200" dirty="0" err="1" smtClean="0">
                <a:solidFill>
                  <a:srgbClr val="000000"/>
                </a:solidFill>
                <a:cs typeface="B Nazanin" panose="00000400000000000000" pitchFamily="2" charset="-78"/>
              </a:rPr>
              <a:t>اینوتروپ</a:t>
            </a:r>
            <a:r>
              <a:rPr lang="fa-IR" sz="3200" dirty="0" smtClean="0">
                <a:solidFill>
                  <a:srgbClr val="000000"/>
                </a:solidFill>
                <a:cs typeface="B Nazanin" panose="00000400000000000000" pitchFamily="2" charset="-78"/>
              </a:rPr>
              <a:t> یا </a:t>
            </a:r>
            <a:r>
              <a:rPr lang="fa-IR" sz="3200" dirty="0" err="1" smtClean="0">
                <a:solidFill>
                  <a:srgbClr val="000000"/>
                </a:solidFill>
                <a:cs typeface="B Nazanin" panose="00000400000000000000" pitchFamily="2" charset="-78"/>
              </a:rPr>
              <a:t>وازوپرسور</a:t>
            </a:r>
            <a:endParaRPr lang="fa-IR" sz="3200" dirty="0">
              <a:cs typeface="B Nazanin" panose="00000400000000000000" pitchFamily="2" charset="-78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005658740"/>
              </p:ext>
            </p:extLst>
          </p:nvPr>
        </p:nvGraphicFramePr>
        <p:xfrm>
          <a:off x="366682" y="285728"/>
          <a:ext cx="8396318" cy="1176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901846" y="4191000"/>
            <a:ext cx="2315321" cy="1565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6779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137786608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2438400" y="1646238"/>
            <a:ext cx="6324600" cy="3840162"/>
          </a:xfrm>
        </p:spPr>
        <p:txBody>
          <a:bodyPr/>
          <a:lstStyle/>
          <a:p>
            <a:r>
              <a:rPr lang="fa-IR" altLang="en-US" sz="2800" dirty="0" smtClean="0">
                <a:latin typeface="A2-Yekan" pitchFamily="2" charset="0"/>
                <a:cs typeface="B Nazanin" panose="00000400000000000000" pitchFamily="2" charset="-78"/>
              </a:rPr>
              <a:t>تا حد امکان در بخش و سپس در خانه تا زمانی که مادر و شیرخوار در این وضعیت احساس راحتی می کنند، ادامه می یابد.</a:t>
            </a:r>
          </a:p>
          <a:p>
            <a:r>
              <a:rPr lang="fa-IR" altLang="en-US" sz="2800" dirty="0" smtClean="0">
                <a:latin typeface="A2-Yekan" pitchFamily="2" charset="0"/>
                <a:cs typeface="B Nazanin" panose="00000400000000000000" pitchFamily="2" charset="-78"/>
              </a:rPr>
              <a:t>اغلب تا زمانی که سن نوزاد </a:t>
            </a:r>
            <a:r>
              <a:rPr lang="fa-IR" altLang="en-US" sz="2800" b="1" u="sng" dirty="0" smtClean="0">
                <a:latin typeface="A2-Yekan" pitchFamily="2" charset="0"/>
                <a:cs typeface="B Nazanin" panose="00000400000000000000" pitchFamily="2" charset="-78"/>
              </a:rPr>
              <a:t>به حد </a:t>
            </a:r>
            <a:r>
              <a:rPr lang="fa-IR" altLang="en-US" sz="2800" b="1" u="sng" dirty="0" err="1" smtClean="0">
                <a:latin typeface="A2-Yekan" pitchFamily="2" charset="0"/>
                <a:cs typeface="B Nazanin" panose="00000400000000000000" pitchFamily="2" charset="-78"/>
              </a:rPr>
              <a:t>ترم</a:t>
            </a:r>
            <a:r>
              <a:rPr lang="fa-IR" altLang="en-US" sz="2800" b="1" u="sng" dirty="0" smtClean="0">
                <a:latin typeface="A2-Yekan" pitchFamily="2" charset="0"/>
                <a:cs typeface="B Nazanin" panose="00000400000000000000" pitchFamily="2" charset="-78"/>
              </a:rPr>
              <a:t> </a:t>
            </a:r>
            <a:r>
              <a:rPr lang="fa-IR" altLang="en-US" sz="2800" dirty="0" smtClean="0">
                <a:latin typeface="A2-Yekan" pitchFamily="2" charset="0"/>
                <a:cs typeface="B Nazanin" panose="00000400000000000000" pitchFamily="2" charset="-78"/>
              </a:rPr>
              <a:t>یا وزن او </a:t>
            </a:r>
            <a:r>
              <a:rPr lang="fa-IR" altLang="en-US" sz="2800" b="1" u="sng" dirty="0" smtClean="0">
                <a:latin typeface="A2-Yekan" pitchFamily="2" charset="0"/>
                <a:cs typeface="B Nazanin" panose="00000400000000000000" pitchFamily="2" charset="-78"/>
              </a:rPr>
              <a:t>به 2500 گرم </a:t>
            </a:r>
            <a:r>
              <a:rPr lang="fa-IR" altLang="en-US" sz="2800" dirty="0" err="1" smtClean="0">
                <a:latin typeface="A2-Yekan" pitchFamily="2" charset="0"/>
                <a:cs typeface="B Nazanin" panose="00000400000000000000" pitchFamily="2" charset="-78"/>
              </a:rPr>
              <a:t>برسد،این</a:t>
            </a:r>
            <a:r>
              <a:rPr lang="fa-IR" altLang="en-US" sz="2800" dirty="0" smtClean="0">
                <a:latin typeface="A2-Yekan" pitchFamily="2" charset="0"/>
                <a:cs typeface="B Nazanin" panose="00000400000000000000" pitchFamily="2" charset="-78"/>
              </a:rPr>
              <a:t> روش مطلوب است.</a:t>
            </a:r>
          </a:p>
          <a:p>
            <a:r>
              <a:rPr lang="fa-IR" altLang="en-US" sz="2800" dirty="0" smtClean="0">
                <a:latin typeface="A2-Yekan" pitchFamily="2" charset="0"/>
                <a:cs typeface="B Nazanin" panose="00000400000000000000" pitchFamily="2" charset="-78"/>
              </a:rPr>
              <a:t>وقتی شیرخوار شروع به </a:t>
            </a:r>
            <a:r>
              <a:rPr lang="fa-IR" altLang="en-US" sz="2800" b="1" u="sng" dirty="0" err="1" smtClean="0">
                <a:latin typeface="A2-Yekan" pitchFamily="2" charset="0"/>
                <a:cs typeface="B Nazanin" panose="00000400000000000000" pitchFamily="2" charset="-78"/>
              </a:rPr>
              <a:t>لولیدن،جنبیدن</a:t>
            </a:r>
            <a:r>
              <a:rPr lang="fa-IR" altLang="en-US" sz="2800" b="1" u="sng" dirty="0" smtClean="0">
                <a:latin typeface="A2-Yekan" pitchFamily="2" charset="0"/>
                <a:cs typeface="B Nazanin" panose="00000400000000000000" pitchFamily="2" charset="-78"/>
              </a:rPr>
              <a:t> و بیقراری و گریه </a:t>
            </a:r>
            <a:r>
              <a:rPr lang="fa-IR" altLang="en-US" sz="2800" dirty="0" smtClean="0">
                <a:latin typeface="A2-Yekan" pitchFamily="2" charset="0"/>
                <a:cs typeface="B Nazanin" panose="00000400000000000000" pitchFamily="2" charset="-78"/>
              </a:rPr>
              <a:t>می کند و نشان می دهد که از  وضعیت موجود ناراحت است.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19275"/>
            <a:ext cx="1901825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875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57200" y="1504664"/>
            <a:ext cx="8195187" cy="2305336"/>
          </a:xfrm>
        </p:spPr>
        <p:txBody>
          <a:bodyPr/>
          <a:lstStyle/>
          <a:p>
            <a:r>
              <a:rPr lang="fa-IR" altLang="en-US" sz="2800" dirty="0" smtClean="0">
                <a:cs typeface="B Nazanin" panose="00000400000000000000" pitchFamily="2" charset="-78"/>
              </a:rPr>
              <a:t>یک </a:t>
            </a:r>
            <a:r>
              <a:rPr lang="fa-IR" altLang="en-US" sz="2800" dirty="0">
                <a:cs typeface="B Nazanin" panose="00000400000000000000" pitchFamily="2" charset="-78"/>
              </a:rPr>
              <a:t>روش </a:t>
            </a:r>
            <a:r>
              <a:rPr lang="fa-IR" altLang="en-US" sz="2800" dirty="0" err="1" smtClean="0">
                <a:cs typeface="B Nazanin" panose="00000400000000000000" pitchFamily="2" charset="-78"/>
              </a:rPr>
              <a:t>طبيعي</a:t>
            </a:r>
            <a:r>
              <a:rPr lang="fa-IR" altLang="en-US" sz="2800" dirty="0" smtClean="0">
                <a:cs typeface="B Nazanin" panose="00000400000000000000" pitchFamily="2" charset="-78"/>
              </a:rPr>
              <a:t>، ساده و موثر در ارتقاء سلامتی نوزاد </a:t>
            </a:r>
            <a:r>
              <a:rPr lang="fa-IR" altLang="en-US" sz="2800" dirty="0">
                <a:cs typeface="B Nazanin" panose="00000400000000000000" pitchFamily="2" charset="-78"/>
              </a:rPr>
              <a:t>نارس است </a:t>
            </a:r>
            <a:r>
              <a:rPr lang="fa-IR" altLang="en-US" sz="2800" dirty="0" err="1">
                <a:cs typeface="B Nazanin" panose="00000400000000000000" pitchFamily="2" charset="-78"/>
              </a:rPr>
              <a:t>كه</a:t>
            </a:r>
            <a:r>
              <a:rPr lang="fa-IR" altLang="en-US" sz="2800" dirty="0">
                <a:cs typeface="B Nazanin" panose="00000400000000000000" pitchFamily="2" charset="-78"/>
              </a:rPr>
              <a:t>  نوزاد  به طور برهنه و </a:t>
            </a:r>
            <a:r>
              <a:rPr lang="fa-IR" altLang="en-US" sz="2800" dirty="0" err="1">
                <a:cs typeface="B Nazanin" panose="00000400000000000000" pitchFamily="2" charset="-78"/>
              </a:rPr>
              <a:t>عمودي</a:t>
            </a:r>
            <a:r>
              <a:rPr lang="fa-IR" altLang="en-US" sz="2800" dirty="0">
                <a:cs typeface="B Nazanin" panose="00000400000000000000" pitchFamily="2" charset="-78"/>
              </a:rPr>
              <a:t> بر </a:t>
            </a:r>
            <a:r>
              <a:rPr lang="fa-IR" altLang="en-US" sz="2800" dirty="0" err="1">
                <a:cs typeface="B Nazanin" panose="00000400000000000000" pitchFamily="2" charset="-78"/>
              </a:rPr>
              <a:t>روي</a:t>
            </a:r>
            <a:r>
              <a:rPr lang="fa-IR" altLang="en-US" sz="2800" dirty="0">
                <a:cs typeface="B Nazanin" panose="00000400000000000000" pitchFamily="2" charset="-78"/>
              </a:rPr>
              <a:t> </a:t>
            </a:r>
            <a:r>
              <a:rPr lang="fa-IR" altLang="en-US" sz="2800" dirty="0" err="1">
                <a:cs typeface="B Nazanin" panose="00000400000000000000" pitchFamily="2" charset="-78"/>
              </a:rPr>
              <a:t>سينه</a:t>
            </a:r>
            <a:r>
              <a:rPr lang="fa-IR" altLang="en-US" sz="2800" dirty="0">
                <a:cs typeface="B Nazanin" panose="00000400000000000000" pitchFamily="2" charset="-78"/>
              </a:rPr>
              <a:t> مادر و </a:t>
            </a:r>
            <a:r>
              <a:rPr lang="fa-IR" altLang="en-US" sz="2800" dirty="0" err="1">
                <a:cs typeface="B Nazanin" panose="00000400000000000000" pitchFamily="2" charset="-78"/>
              </a:rPr>
              <a:t>درتماس</a:t>
            </a:r>
            <a:r>
              <a:rPr lang="fa-IR" altLang="en-US" sz="2800" dirty="0">
                <a:cs typeface="B Nazanin" panose="00000400000000000000" pitchFamily="2" charset="-78"/>
              </a:rPr>
              <a:t> </a:t>
            </a:r>
            <a:r>
              <a:rPr lang="fa-IR" altLang="en-US" sz="2800" dirty="0" err="1">
                <a:cs typeface="B Nazanin" panose="00000400000000000000" pitchFamily="2" charset="-78"/>
              </a:rPr>
              <a:t>مستقيم</a:t>
            </a:r>
            <a:r>
              <a:rPr lang="fa-IR" altLang="en-US" sz="2800" dirty="0">
                <a:cs typeface="B Nazanin" panose="00000400000000000000" pitchFamily="2" charset="-78"/>
              </a:rPr>
              <a:t> پوست به پوست قرار </a:t>
            </a:r>
            <a:r>
              <a:rPr lang="fa-IR" altLang="en-US" sz="2800" dirty="0" err="1">
                <a:cs typeface="B Nazanin" panose="00000400000000000000" pitchFamily="2" charset="-78"/>
              </a:rPr>
              <a:t>مي</a:t>
            </a:r>
            <a:r>
              <a:rPr lang="fa-IR" altLang="en-US" sz="2800" dirty="0">
                <a:cs typeface="B Nazanin" panose="00000400000000000000" pitchFamily="2" charset="-78"/>
              </a:rPr>
              <a:t> </a:t>
            </a:r>
            <a:r>
              <a:rPr lang="fa-IR" altLang="en-US" sz="2800" dirty="0" err="1" smtClean="0">
                <a:cs typeface="B Nazanin" panose="00000400000000000000" pitchFamily="2" charset="-78"/>
              </a:rPr>
              <a:t>گيرد</a:t>
            </a:r>
            <a:r>
              <a:rPr lang="en-US" altLang="en-US" sz="2800" dirty="0" smtClean="0">
                <a:cs typeface="B Nazanin" panose="00000400000000000000" pitchFamily="2" charset="-78"/>
              </a:rPr>
              <a:t> </a:t>
            </a:r>
            <a:r>
              <a:rPr lang="fa-IR" altLang="en-US" sz="2800" dirty="0">
                <a:cs typeface="B Nazanin" panose="00000400000000000000" pitchFamily="2" charset="-78"/>
              </a:rPr>
              <a:t>تا بتواند به </a:t>
            </a:r>
            <a:r>
              <a:rPr lang="fa-IR" altLang="en-US" sz="2800" dirty="0" err="1">
                <a:cs typeface="B Nazanin" panose="00000400000000000000" pitchFamily="2" charset="-78"/>
              </a:rPr>
              <a:t>شرايط</a:t>
            </a:r>
            <a:r>
              <a:rPr lang="fa-IR" altLang="en-US" sz="2800" dirty="0">
                <a:cs typeface="B Nazanin" panose="00000400000000000000" pitchFamily="2" charset="-78"/>
              </a:rPr>
              <a:t> </a:t>
            </a:r>
            <a:r>
              <a:rPr lang="fa-IR" altLang="en-US" sz="2800" dirty="0" err="1">
                <a:cs typeface="B Nazanin" panose="00000400000000000000" pitchFamily="2" charset="-78"/>
              </a:rPr>
              <a:t>پايدار</a:t>
            </a:r>
            <a:r>
              <a:rPr lang="fa-IR" altLang="en-US" sz="2800" dirty="0">
                <a:cs typeface="B Nazanin" panose="00000400000000000000" pitchFamily="2" charset="-78"/>
              </a:rPr>
              <a:t> نوزاد سالم و </a:t>
            </a:r>
            <a:r>
              <a:rPr lang="fa-IR" altLang="en-US" sz="2800" dirty="0" err="1">
                <a:cs typeface="B Nazanin" panose="00000400000000000000" pitchFamily="2" charset="-78"/>
              </a:rPr>
              <a:t>ترم</a:t>
            </a:r>
            <a:r>
              <a:rPr lang="fa-IR" altLang="en-US" sz="2800" dirty="0">
                <a:cs typeface="B Nazanin" panose="00000400000000000000" pitchFamily="2" charset="-78"/>
              </a:rPr>
              <a:t> برسد </a:t>
            </a:r>
            <a:r>
              <a:rPr lang="fa-IR" altLang="en-US" sz="2800" dirty="0" smtClean="0">
                <a:cs typeface="B Nazanin" panose="00000400000000000000" pitchFamily="2" charset="-78"/>
              </a:rPr>
              <a:t>.</a:t>
            </a:r>
            <a:endParaRPr lang="en-US" altLang="en-US" sz="2800" dirty="0" smtClean="0">
              <a:cs typeface="B Nazanin" panose="00000400000000000000" pitchFamily="2" charset="-78"/>
            </a:endParaRPr>
          </a:p>
          <a:p>
            <a:r>
              <a:rPr lang="fa-IR" altLang="en-US" sz="2800" dirty="0" err="1">
                <a:cs typeface="B Nazanin" panose="00000400000000000000" pitchFamily="2" charset="-78"/>
              </a:rPr>
              <a:t>اين</a:t>
            </a:r>
            <a:r>
              <a:rPr lang="fa-IR" altLang="en-US" sz="2800" dirty="0">
                <a:cs typeface="B Nazanin" panose="00000400000000000000" pitchFamily="2" charset="-78"/>
              </a:rPr>
              <a:t> روش </a:t>
            </a:r>
            <a:r>
              <a:rPr lang="fa-IR" altLang="en-US" sz="2800" dirty="0" err="1">
                <a:cs typeface="B Nazanin" panose="00000400000000000000" pitchFamily="2" charset="-78"/>
              </a:rPr>
              <a:t>براي</a:t>
            </a:r>
            <a:r>
              <a:rPr lang="fa-IR" altLang="en-US" sz="2800" dirty="0">
                <a:cs typeface="B Nazanin" panose="00000400000000000000" pitchFamily="2" charset="-78"/>
              </a:rPr>
              <a:t> </a:t>
            </a:r>
            <a:r>
              <a:rPr lang="fa-IR" altLang="en-US" sz="2800" dirty="0" err="1">
                <a:cs typeface="B Nazanin" panose="00000400000000000000" pitchFamily="2" charset="-78"/>
              </a:rPr>
              <a:t>نوزادن</a:t>
            </a:r>
            <a:r>
              <a:rPr lang="fa-IR" altLang="en-US" sz="2800" dirty="0">
                <a:cs typeface="B Nazanin" panose="00000400000000000000" pitchFamily="2" charset="-78"/>
              </a:rPr>
              <a:t> نارس و </a:t>
            </a:r>
            <a:r>
              <a:rPr lang="fa-IR" altLang="en-US" sz="2800" dirty="0" err="1">
                <a:cs typeface="B Nazanin" panose="00000400000000000000" pitchFamily="2" charset="-78"/>
              </a:rPr>
              <a:t>ترم</a:t>
            </a:r>
            <a:r>
              <a:rPr lang="fa-IR" altLang="en-US" sz="2800" dirty="0">
                <a:cs typeface="B Nazanin" panose="00000400000000000000" pitchFamily="2" charset="-78"/>
              </a:rPr>
              <a:t> است </a:t>
            </a:r>
            <a:endParaRPr lang="fa-IR" altLang="en-US" sz="2800" dirty="0" smtClean="0">
              <a:cs typeface="B Nazanin" panose="00000400000000000000" pitchFamily="2" charset="-78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006909064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7" t="28355" r="6060"/>
          <a:stretch/>
        </p:blipFill>
        <p:spPr>
          <a:xfrm>
            <a:off x="2209800" y="3886200"/>
            <a:ext cx="4648200" cy="234895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3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56674336"/>
              </p:ext>
            </p:extLst>
          </p:nvPr>
        </p:nvGraphicFramePr>
        <p:xfrm>
          <a:off x="457200" y="158750"/>
          <a:ext cx="8001000" cy="1136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17225" y="1447800"/>
            <a:ext cx="5364774" cy="4525962"/>
          </a:xfrm>
        </p:spPr>
        <p:txBody>
          <a:bodyPr/>
          <a:lstStyle/>
          <a:p>
            <a:pPr marL="623887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a-IR" sz="3200" dirty="0" smtClean="0">
                <a:solidFill>
                  <a:schemeClr val="tx2">
                    <a:lumMod val="75000"/>
                  </a:schemeClr>
                </a:solidFill>
                <a:cs typeface="B Nazanin" panose="00000400000000000000" pitchFamily="2" charset="-78"/>
              </a:rPr>
              <a:t>تماس پوست به پوست مادر و نوزاد</a:t>
            </a:r>
          </a:p>
          <a:p>
            <a:pPr marL="623887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a-IR" sz="3200" dirty="0" smtClean="0">
                <a:solidFill>
                  <a:schemeClr val="tx2">
                    <a:lumMod val="75000"/>
                  </a:schemeClr>
                </a:solidFill>
                <a:cs typeface="B Nazanin" panose="00000400000000000000" pitchFamily="2" charset="-78"/>
              </a:rPr>
              <a:t>تغذیه انحصاری با شیرمادر</a:t>
            </a:r>
          </a:p>
          <a:p>
            <a:pPr marL="623887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a-IR" sz="3200" dirty="0" smtClean="0">
                <a:solidFill>
                  <a:schemeClr val="tx2">
                    <a:lumMod val="75000"/>
                  </a:schemeClr>
                </a:solidFill>
                <a:cs typeface="B Nazanin" panose="00000400000000000000" pitchFamily="2" charset="-78"/>
              </a:rPr>
              <a:t>حمایت فیزیکی، عاطفی وآموزشی</a:t>
            </a:r>
          </a:p>
          <a:p>
            <a:pPr marL="623887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a-IR" sz="3200" dirty="0" smtClean="0">
                <a:solidFill>
                  <a:schemeClr val="tx2">
                    <a:lumMod val="75000"/>
                  </a:schemeClr>
                </a:solidFill>
                <a:cs typeface="B Nazanin" panose="00000400000000000000" pitchFamily="2" charset="-78"/>
              </a:rPr>
              <a:t>ترخیص زود هنگام و پیگیری های بعد از ترخیص</a:t>
            </a:r>
            <a:endParaRPr lang="en-US" sz="3200" dirty="0">
              <a:solidFill>
                <a:schemeClr val="tx2">
                  <a:lumMod val="75000"/>
                </a:schemeClr>
              </a:solidFill>
              <a:cs typeface="B Nazanin" panose="00000400000000000000" pitchFamily="2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6" t="15871" r="10559"/>
          <a:stretch/>
        </p:blipFill>
        <p:spPr bwMode="auto">
          <a:xfrm>
            <a:off x="716575" y="1676400"/>
            <a:ext cx="2331425" cy="396240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5140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094635509"/>
              </p:ext>
            </p:extLst>
          </p:nvPr>
        </p:nvGraphicFramePr>
        <p:xfrm>
          <a:off x="457200" y="274638"/>
          <a:ext cx="8229600" cy="1020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05100" y="1637346"/>
            <a:ext cx="6043613" cy="4114800"/>
          </a:xfrm>
        </p:spPr>
        <p:txBody>
          <a:bodyPr/>
          <a:lstStyle/>
          <a:p>
            <a:pPr marL="623887" indent="-514350">
              <a:lnSpc>
                <a:spcPct val="90000"/>
              </a:lnSpc>
              <a:buSzPct val="80000"/>
              <a:buFont typeface="+mj-lt"/>
              <a:buAutoNum type="arabicPeriod"/>
            </a:pPr>
            <a:r>
              <a:rPr lang="fa-IR" sz="3600" dirty="0">
                <a:cs typeface="B Nazanin" pitchFamily="2" charset="-78"/>
                <a:hlinkClick r:id="" action="ppaction://customshow?id=2&amp;return=true"/>
              </a:rPr>
              <a:t>تثبیت ضربان قلب</a:t>
            </a:r>
            <a:endParaRPr lang="fa-IR" sz="3600" dirty="0">
              <a:cs typeface="B Nazanin" pitchFamily="2" charset="-78"/>
            </a:endParaRPr>
          </a:p>
          <a:p>
            <a:pPr marL="623887" indent="-514350">
              <a:lnSpc>
                <a:spcPct val="90000"/>
              </a:lnSpc>
              <a:buSzPct val="80000"/>
              <a:buFont typeface="+mj-lt"/>
              <a:buAutoNum type="arabicPeriod"/>
            </a:pPr>
            <a:r>
              <a:rPr lang="fa-IR" sz="3600" dirty="0">
                <a:cs typeface="B Nazanin" pitchFamily="2" charset="-78"/>
                <a:hlinkClick r:id="" action="ppaction://customshow?id=3&amp;return=true"/>
              </a:rPr>
              <a:t>تنظیم </a:t>
            </a:r>
            <a:r>
              <a:rPr lang="fa-IR" sz="3600" dirty="0" smtClean="0">
                <a:cs typeface="B Nazanin" pitchFamily="2" charset="-78"/>
                <a:hlinkClick r:id="" action="ppaction://customshow?id=3&amp;return=true"/>
              </a:rPr>
              <a:t>تنفس(کاهش آپنه تا 75%)</a:t>
            </a:r>
            <a:endParaRPr lang="fa-IR" sz="3600" dirty="0">
              <a:cs typeface="B Nazanin" pitchFamily="2" charset="-78"/>
            </a:endParaRPr>
          </a:p>
          <a:p>
            <a:pPr marL="623887" indent="-514350">
              <a:lnSpc>
                <a:spcPct val="90000"/>
              </a:lnSpc>
              <a:buSzPct val="80000"/>
              <a:buFont typeface="+mj-lt"/>
              <a:buAutoNum type="arabicPeriod"/>
            </a:pPr>
            <a:r>
              <a:rPr lang="fa-IR" sz="3600" dirty="0">
                <a:cs typeface="B Nazanin" pitchFamily="2" charset="-78"/>
                <a:hlinkClick r:id="" action="ppaction://customshow?id=4&amp;return=true"/>
              </a:rPr>
              <a:t>بهبود انتشار اکسیژن در بدن </a:t>
            </a:r>
            <a:endParaRPr lang="fa-IR" sz="3600" dirty="0">
              <a:cs typeface="B Nazanin" pitchFamily="2" charset="-78"/>
            </a:endParaRPr>
          </a:p>
          <a:p>
            <a:pPr marL="623887" indent="-514350">
              <a:lnSpc>
                <a:spcPct val="90000"/>
              </a:lnSpc>
              <a:buSzPct val="80000"/>
              <a:buFont typeface="+mj-lt"/>
              <a:buAutoNum type="arabicPeriod"/>
            </a:pPr>
            <a:r>
              <a:rPr lang="fa-IR" sz="3600" dirty="0">
                <a:cs typeface="B Nazanin" pitchFamily="2" charset="-78"/>
                <a:hlinkClick r:id="" action="ppaction://customshow?id=1&amp;return=true"/>
              </a:rPr>
              <a:t>پیشگیری از استرس ناشی از سرما </a:t>
            </a:r>
            <a:endParaRPr lang="fa-IR" sz="3600" dirty="0">
              <a:cs typeface="B Nazanin" pitchFamily="2" charset="-78"/>
            </a:endParaRPr>
          </a:p>
          <a:p>
            <a:pPr marL="623887" indent="-514350">
              <a:lnSpc>
                <a:spcPct val="90000"/>
              </a:lnSpc>
              <a:buSzPct val="80000"/>
              <a:buFont typeface="+mj-lt"/>
              <a:buAutoNum type="arabicPeriod"/>
            </a:pPr>
            <a:r>
              <a:rPr lang="fa-IR" sz="3600" dirty="0">
                <a:cs typeface="B Nazanin" pitchFamily="2" charset="-78"/>
                <a:hlinkClick r:id="" action="ppaction://customshow?id=5&amp;return=true"/>
              </a:rPr>
              <a:t>خواب به مدت طولانی تر (بلوغ </a:t>
            </a:r>
            <a:r>
              <a:rPr lang="fa-IR" sz="3600" dirty="0" smtClean="0">
                <a:cs typeface="B Nazanin" pitchFamily="2" charset="-78"/>
                <a:hlinkClick r:id="" action="ppaction://customshow?id=5&amp;return=true"/>
              </a:rPr>
              <a:t>مغز) و هوشیاری بیشتر</a:t>
            </a:r>
            <a:endParaRPr lang="fa-IR" sz="3600" dirty="0">
              <a:cs typeface="B Nazanin" pitchFamily="2" charset="-78"/>
            </a:endParaRPr>
          </a:p>
          <a:p>
            <a:pPr marL="623887" indent="-514350">
              <a:lnSpc>
                <a:spcPct val="90000"/>
              </a:lnSpc>
              <a:buSzPct val="80000"/>
              <a:buFont typeface="+mj-lt"/>
              <a:buAutoNum type="arabicPeriod"/>
            </a:pPr>
            <a:r>
              <a:rPr lang="fa-IR" sz="3600" dirty="0">
                <a:cs typeface="B Nazanin" pitchFamily="2" charset="-78"/>
                <a:hlinkClick r:id="" action="ppaction://customshow?id=6&amp;return=true"/>
              </a:rPr>
              <a:t>وزن گیری سریعتر </a:t>
            </a:r>
            <a:endParaRPr lang="fa-IR" sz="3600" dirty="0">
              <a:cs typeface="B Nazanin" pitchFamily="2" charset="-78"/>
            </a:endParaRPr>
          </a:p>
          <a:p>
            <a:pPr>
              <a:lnSpc>
                <a:spcPct val="90000"/>
              </a:lnSpc>
              <a:buSzPct val="80000"/>
            </a:pPr>
            <a:endParaRPr lang="fa-IR" sz="3600" dirty="0">
              <a:cs typeface="B Nazanin" pitchFamily="2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3" y="1486854"/>
            <a:ext cx="2057400" cy="422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0" y="1676400"/>
            <a:ext cx="6116638" cy="4175125"/>
          </a:xfrm>
        </p:spPr>
        <p:txBody>
          <a:bodyPr/>
          <a:lstStyle/>
          <a:p>
            <a:pPr marL="623887" indent="-514350">
              <a:lnSpc>
                <a:spcPct val="90000"/>
              </a:lnSpc>
              <a:buSzPct val="80000"/>
              <a:buFont typeface="+mj-lt"/>
              <a:buAutoNum type="arabicPeriod" startAt="7"/>
            </a:pPr>
            <a:r>
              <a:rPr lang="fa-IR" sz="3200" dirty="0" smtClean="0">
                <a:cs typeface="B Nazanin" pitchFamily="2" charset="-78"/>
              </a:rPr>
              <a:t>حذف </a:t>
            </a:r>
            <a:r>
              <a:rPr lang="fa-IR" sz="3200" dirty="0">
                <a:cs typeface="B Nazanin" pitchFamily="2" charset="-78"/>
              </a:rPr>
              <a:t>فعالیت های بدون هدف</a:t>
            </a:r>
          </a:p>
          <a:p>
            <a:pPr marL="623887" indent="-514350">
              <a:lnSpc>
                <a:spcPct val="90000"/>
              </a:lnSpc>
              <a:buSzPct val="80000"/>
              <a:buFont typeface="+mj-lt"/>
              <a:buAutoNum type="arabicPeriod" startAt="7"/>
            </a:pPr>
            <a:r>
              <a:rPr lang="fa-IR" sz="3200" dirty="0">
                <a:cs typeface="B Nazanin" pitchFamily="2" charset="-78"/>
              </a:rPr>
              <a:t>کاهش میزان </a:t>
            </a:r>
            <a:r>
              <a:rPr lang="fa-IR" sz="3200" dirty="0" smtClean="0">
                <a:cs typeface="B Nazanin" pitchFamily="2" charset="-78"/>
              </a:rPr>
              <a:t>گریه</a:t>
            </a:r>
            <a:r>
              <a:rPr lang="en-US" sz="3200" dirty="0">
                <a:cs typeface="B Nazanin" pitchFamily="2" charset="-78"/>
              </a:rPr>
              <a:t> </a:t>
            </a:r>
            <a:r>
              <a:rPr lang="fa-IR" sz="3200" dirty="0" smtClean="0">
                <a:cs typeface="B Nazanin" pitchFamily="2" charset="-78"/>
              </a:rPr>
              <a:t>کردن </a:t>
            </a:r>
            <a:endParaRPr lang="fa-IR" sz="3200" dirty="0">
              <a:cs typeface="B Nazanin" pitchFamily="2" charset="-78"/>
            </a:endParaRPr>
          </a:p>
          <a:p>
            <a:pPr marL="623887" indent="-514350">
              <a:lnSpc>
                <a:spcPct val="90000"/>
              </a:lnSpc>
              <a:buSzPct val="80000"/>
              <a:buFont typeface="+mj-lt"/>
              <a:buAutoNum type="arabicPeriod" startAt="7"/>
            </a:pPr>
            <a:r>
              <a:rPr lang="fa-IR" sz="3200" dirty="0">
                <a:cs typeface="B Nazanin" pitchFamily="2" charset="-78"/>
              </a:rPr>
              <a:t>ایجاد فرصت هائی برای تغذیه  با شیرمادر و استفاده از مزایای سلامتی بخش شیر مادر </a:t>
            </a:r>
            <a:r>
              <a:rPr lang="fa-IR" sz="3200" dirty="0" smtClean="0">
                <a:cs typeface="B Nazanin" pitchFamily="2" charset="-78"/>
              </a:rPr>
              <a:t>و افزایش طول مدت شیردهی</a:t>
            </a:r>
            <a:endParaRPr lang="fa-IR" sz="3200" dirty="0">
              <a:cs typeface="B Nazanin" pitchFamily="2" charset="-78"/>
            </a:endParaRPr>
          </a:p>
          <a:p>
            <a:pPr marL="623887" indent="-514350">
              <a:lnSpc>
                <a:spcPct val="90000"/>
              </a:lnSpc>
              <a:buSzPct val="80000"/>
              <a:buFont typeface="+mj-lt"/>
              <a:buAutoNum type="arabicPeriod" startAt="7"/>
            </a:pPr>
            <a:r>
              <a:rPr lang="fa-IR" sz="3200" b="1" dirty="0" smtClean="0">
                <a:cs typeface="B Nazanin" pitchFamily="2" charset="-78"/>
              </a:rPr>
              <a:t>تکامل مغزی بیشتر و برقراری زودتر </a:t>
            </a:r>
            <a:r>
              <a:rPr lang="fa-IR" sz="3200" b="1" dirty="0">
                <a:cs typeface="B Nazanin" pitchFamily="2" charset="-78"/>
              </a:rPr>
              <a:t>ارتباط مادر ونوزاد </a:t>
            </a:r>
          </a:p>
          <a:p>
            <a:pPr marL="623887" indent="-514350">
              <a:lnSpc>
                <a:spcPct val="90000"/>
              </a:lnSpc>
              <a:buSzPct val="80000"/>
              <a:buFont typeface="+mj-lt"/>
              <a:buAutoNum type="arabicPeriod" startAt="7"/>
            </a:pPr>
            <a:r>
              <a:rPr lang="fa-IR" sz="3200" dirty="0">
                <a:cs typeface="B Nazanin" pitchFamily="2" charset="-78"/>
              </a:rPr>
              <a:t>افزایش احتمال ترخیص زودتر از بیمارستان </a:t>
            </a:r>
            <a:endParaRPr lang="en-US" sz="3200" dirty="0">
              <a:cs typeface="B Nazanin" pitchFamily="2" charset="-78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457200" y="274638"/>
          <a:ext cx="8229600" cy="1020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9" name="Picture 5" descr="C:\Users\Dr Ravari\Pictures\kmc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2" t="21237" r="11974" b="4976"/>
          <a:stretch/>
        </p:blipFill>
        <p:spPr bwMode="auto">
          <a:xfrm>
            <a:off x="533400" y="1828800"/>
            <a:ext cx="2076075" cy="310787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315545849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077200" cy="4525962"/>
          </a:xfrm>
        </p:spPr>
        <p:txBody>
          <a:bodyPr/>
          <a:lstStyle/>
          <a:p>
            <a:pPr>
              <a:lnSpc>
                <a:spcPct val="150000"/>
              </a:lnSpc>
              <a:buSzPct val="70000"/>
            </a:pPr>
            <a:r>
              <a:rPr lang="fa-IR" altLang="en-US" sz="3200" dirty="0" smtClean="0">
                <a:cs typeface="B Nazanin" panose="00000400000000000000" pitchFamily="2" charset="-78"/>
              </a:rPr>
              <a:t>ضربان </a:t>
            </a:r>
            <a:r>
              <a:rPr lang="fa-IR" altLang="en-US" sz="3200" dirty="0">
                <a:cs typeface="B Nazanin" panose="00000400000000000000" pitchFamily="2" charset="-78"/>
              </a:rPr>
              <a:t>قلب در حد منظم </a:t>
            </a:r>
            <a:r>
              <a:rPr lang="fa-IR" altLang="en-US" sz="3200" dirty="0" err="1" smtClean="0">
                <a:cs typeface="B Nazanin" panose="00000400000000000000" pitchFamily="2" charset="-78"/>
              </a:rPr>
              <a:t>نگهداشته</a:t>
            </a:r>
            <a:r>
              <a:rPr lang="fa-IR" altLang="en-US" sz="3200" dirty="0" smtClean="0">
                <a:cs typeface="B Nazanin" panose="00000400000000000000" pitchFamily="2" charset="-78"/>
              </a:rPr>
              <a:t> </a:t>
            </a:r>
            <a:r>
              <a:rPr lang="fa-IR" altLang="en-US" sz="3200" dirty="0">
                <a:cs typeface="B Nazanin" panose="00000400000000000000" pitchFamily="2" charset="-78"/>
              </a:rPr>
              <a:t>می شود</a:t>
            </a:r>
          </a:p>
          <a:p>
            <a:pPr>
              <a:lnSpc>
                <a:spcPct val="150000"/>
              </a:lnSpc>
              <a:buSzPct val="70000"/>
            </a:pPr>
            <a:r>
              <a:rPr lang="fa-IR" altLang="en-US" sz="3200" dirty="0">
                <a:cs typeface="B Nazanin" panose="00000400000000000000" pitchFamily="2" charset="-78"/>
              </a:rPr>
              <a:t>با تثبیت ضربان قلب نسوج با سرعت ثابت </a:t>
            </a:r>
            <a:r>
              <a:rPr lang="fa-IR" altLang="en-US" sz="3200" dirty="0" smtClean="0">
                <a:cs typeface="B Nazanin" panose="00000400000000000000" pitchFamily="2" charset="-78"/>
              </a:rPr>
              <a:t>تغذیه</a:t>
            </a:r>
            <a:r>
              <a:rPr lang="en-US" altLang="en-US" sz="3200" dirty="0" smtClean="0">
                <a:cs typeface="B Nazanin" panose="00000400000000000000" pitchFamily="2" charset="-78"/>
              </a:rPr>
              <a:t> </a:t>
            </a:r>
            <a:r>
              <a:rPr lang="fa-IR" altLang="en-US" sz="3200" dirty="0" smtClean="0">
                <a:cs typeface="B Nazanin" panose="00000400000000000000" pitchFamily="2" charset="-78"/>
              </a:rPr>
              <a:t> </a:t>
            </a:r>
            <a:r>
              <a:rPr lang="fa-IR" altLang="en-US" sz="3200" dirty="0">
                <a:cs typeface="B Nazanin" panose="00000400000000000000" pitchFamily="2" charset="-78"/>
              </a:rPr>
              <a:t>می شود </a:t>
            </a:r>
          </a:p>
          <a:p>
            <a:pPr>
              <a:lnSpc>
                <a:spcPct val="150000"/>
              </a:lnSpc>
              <a:buSzPct val="70000"/>
            </a:pPr>
            <a:r>
              <a:rPr lang="fa-IR" altLang="en-US" sz="3200" dirty="0">
                <a:cs typeface="B Nazanin" panose="00000400000000000000" pitchFamily="2" charset="-78"/>
              </a:rPr>
              <a:t>مغز بطور ثابت و ضروری اکسیژن دریافت </a:t>
            </a:r>
            <a:r>
              <a:rPr lang="fa-IR" altLang="en-US" sz="3200" dirty="0" smtClean="0">
                <a:cs typeface="B Nazanin" panose="00000400000000000000" pitchFamily="2" charset="-78"/>
              </a:rPr>
              <a:t>می</a:t>
            </a:r>
            <a:r>
              <a:rPr lang="en-US" altLang="en-US" sz="3200" dirty="0" smtClean="0">
                <a:cs typeface="B Nazanin" panose="00000400000000000000" pitchFamily="2" charset="-78"/>
              </a:rPr>
              <a:t> </a:t>
            </a:r>
            <a:r>
              <a:rPr lang="fa-IR" altLang="en-US" sz="3200" dirty="0" smtClean="0">
                <a:cs typeface="B Nazanin" panose="00000400000000000000" pitchFamily="2" charset="-78"/>
              </a:rPr>
              <a:t>کند </a:t>
            </a:r>
            <a:endParaRPr lang="fa-IR" altLang="en-US" sz="3200" dirty="0">
              <a:cs typeface="B Nazanin" panose="00000400000000000000" pitchFamily="2" charset="-78"/>
            </a:endParaRPr>
          </a:p>
          <a:p>
            <a:pPr>
              <a:lnSpc>
                <a:spcPct val="150000"/>
              </a:lnSpc>
              <a:buSzPct val="70000"/>
            </a:pPr>
            <a:r>
              <a:rPr lang="fa-IR" altLang="en-US" sz="3200" dirty="0">
                <a:cs typeface="B Nazanin" panose="00000400000000000000" pitchFamily="2" charset="-78"/>
              </a:rPr>
              <a:t>افت ضربان قلب به طور واضح کاهش </a:t>
            </a:r>
            <a:r>
              <a:rPr lang="fa-IR" altLang="en-US" sz="3200" dirty="0" smtClean="0">
                <a:cs typeface="B Nazanin" panose="00000400000000000000" pitchFamily="2" charset="-78"/>
              </a:rPr>
              <a:t>می</a:t>
            </a:r>
            <a:r>
              <a:rPr lang="en-US" altLang="en-US" sz="3200" dirty="0" smtClean="0">
                <a:cs typeface="B Nazanin" panose="00000400000000000000" pitchFamily="2" charset="-78"/>
              </a:rPr>
              <a:t> </a:t>
            </a:r>
            <a:r>
              <a:rPr lang="fa-IR" altLang="en-US" sz="3200" dirty="0" smtClean="0">
                <a:cs typeface="B Nazanin" panose="00000400000000000000" pitchFamily="2" charset="-78"/>
              </a:rPr>
              <a:t>یابد </a:t>
            </a:r>
            <a:endParaRPr lang="fa-IR" altLang="en-US" sz="3200" dirty="0">
              <a:cs typeface="B Nazanin" panose="00000400000000000000" pitchFamily="2" charset="-78"/>
            </a:endParaRPr>
          </a:p>
          <a:p>
            <a:pPr>
              <a:lnSpc>
                <a:spcPct val="150000"/>
              </a:lnSpc>
              <a:buSzPct val="70000"/>
            </a:pPr>
            <a:r>
              <a:rPr lang="fa-IR" altLang="en-US" sz="3200" dirty="0">
                <a:cs typeface="B Nazanin" panose="00000400000000000000" pitchFamily="2" charset="-78"/>
              </a:rPr>
              <a:t>افزایش ضربان قلب نیز به ندرت دیده می شود. </a:t>
            </a:r>
            <a:endParaRPr lang="en-US" altLang="en-US" sz="32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6595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618657496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752600"/>
            <a:ext cx="8018463" cy="4114800"/>
          </a:xfrm>
        </p:spPr>
        <p:txBody>
          <a:bodyPr/>
          <a:lstStyle/>
          <a:p>
            <a:r>
              <a:rPr lang="fa-IR" altLang="en-US" sz="3200" dirty="0" smtClean="0">
                <a:cs typeface="B Nazanin" panose="00000400000000000000" pitchFamily="2" charset="-78"/>
              </a:rPr>
              <a:t>مراقبت </a:t>
            </a:r>
            <a:r>
              <a:rPr lang="fa-IR" altLang="en-US" sz="3200" dirty="0">
                <a:cs typeface="B Nazanin" panose="00000400000000000000" pitchFamily="2" charset="-78"/>
              </a:rPr>
              <a:t>آغوشی به تثبیت وضعیت تنفسی نوزاد نارس کمک می کند </a:t>
            </a:r>
            <a:r>
              <a:rPr lang="fa-IR" altLang="en-US" sz="3200" dirty="0" smtClean="0">
                <a:cs typeface="B Nazanin" panose="00000400000000000000" pitchFamily="2" charset="-78"/>
              </a:rPr>
              <a:t>(50-35 </a:t>
            </a:r>
            <a:r>
              <a:rPr lang="fa-IR" altLang="en-US" sz="3200" dirty="0">
                <a:cs typeface="B Nazanin" panose="00000400000000000000" pitchFamily="2" charset="-78"/>
              </a:rPr>
              <a:t>تنفس در </a:t>
            </a:r>
            <a:r>
              <a:rPr lang="fa-IR" altLang="en-US" sz="3200" dirty="0" smtClean="0">
                <a:cs typeface="B Nazanin" panose="00000400000000000000" pitchFamily="2" charset="-78"/>
              </a:rPr>
              <a:t>دقیقه) </a:t>
            </a:r>
            <a:endParaRPr lang="fa-IR" altLang="en-US" sz="3200" dirty="0">
              <a:cs typeface="B Nazanin" panose="00000400000000000000" pitchFamily="2" charset="-78"/>
            </a:endParaRPr>
          </a:p>
          <a:p>
            <a:pPr>
              <a:buSzPct val="70000"/>
            </a:pPr>
            <a:r>
              <a:rPr lang="fa-IR" altLang="en-US" sz="3200" dirty="0">
                <a:cs typeface="B Nazanin" panose="00000400000000000000" pitchFamily="2" charset="-78"/>
              </a:rPr>
              <a:t>عمق تنفس ها یکنواخت تر می شود </a:t>
            </a:r>
          </a:p>
          <a:p>
            <a:pPr>
              <a:buSzPct val="70000"/>
            </a:pPr>
            <a:r>
              <a:rPr lang="fa-IR" altLang="en-US" sz="3200" dirty="0">
                <a:cs typeface="B Nazanin" panose="00000400000000000000" pitchFamily="2" charset="-78"/>
              </a:rPr>
              <a:t>تعداد حملات وقفه تنفسی </a:t>
            </a:r>
            <a:r>
              <a:rPr lang="fa-IR" altLang="en-US" sz="3200" dirty="0" smtClean="0">
                <a:cs typeface="B Nazanin" panose="00000400000000000000" pitchFamily="2" charset="-78"/>
              </a:rPr>
              <a:t>(آپنه</a:t>
            </a:r>
            <a:r>
              <a:rPr lang="fa-IR" altLang="en-US" sz="3200" dirty="0">
                <a:cs typeface="B Nazanin" panose="00000400000000000000" pitchFamily="2" charset="-78"/>
              </a:rPr>
              <a:t>) حدود 4 بار کمتر می شود یا کاملاً از بین می رود </a:t>
            </a:r>
          </a:p>
          <a:p>
            <a:pPr>
              <a:buSzPct val="70000"/>
            </a:pPr>
            <a:r>
              <a:rPr lang="fa-IR" altLang="en-US" sz="3200" dirty="0">
                <a:cs typeface="B Nazanin" panose="00000400000000000000" pitchFamily="2" charset="-78"/>
              </a:rPr>
              <a:t>طول مدت حملات آپنه کوتاه تر می شود </a:t>
            </a:r>
          </a:p>
          <a:p>
            <a:pPr>
              <a:buSzPct val="70000"/>
            </a:pPr>
            <a:r>
              <a:rPr lang="fa-IR" altLang="en-US" sz="3200" dirty="0">
                <a:cs typeface="B Nazanin" panose="00000400000000000000" pitchFamily="2" charset="-78"/>
              </a:rPr>
              <a:t>تنفس نامنظم </a:t>
            </a:r>
            <a:r>
              <a:rPr lang="fa-IR" altLang="en-US" sz="3200" dirty="0" smtClean="0">
                <a:cs typeface="B Nazanin" panose="00000400000000000000" pitchFamily="2" charset="-78"/>
              </a:rPr>
              <a:t>یا وقفه </a:t>
            </a:r>
            <a:r>
              <a:rPr lang="fa-IR" altLang="en-US" sz="3200" dirty="0">
                <a:cs typeface="B Nazanin" panose="00000400000000000000" pitchFamily="2" charset="-78"/>
              </a:rPr>
              <a:t>پریودیک بطور واضح کاهش می یابد</a:t>
            </a:r>
            <a:endParaRPr lang="en-US" altLang="en-US" sz="32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2660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فرمت اسلايد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2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3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4.xml><?xml version="1.0" encoding="utf-8"?>
<a:themeOverride xmlns:a="http://schemas.openxmlformats.org/drawingml/2006/main">
  <a:clrScheme name="Foundry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2566</TotalTime>
  <Words>2047</Words>
  <Application>Microsoft Office PowerPoint</Application>
  <PresentationFormat>On-screen Show (4:3)</PresentationFormat>
  <Paragraphs>243</Paragraphs>
  <Slides>35</Slides>
  <Notes>17</Notes>
  <HiddenSlides>8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  <vt:variant>
        <vt:lpstr>Custom Shows</vt:lpstr>
      </vt:variant>
      <vt:variant>
        <vt:i4>7</vt:i4>
      </vt:variant>
    </vt:vector>
  </HeadingPairs>
  <TitlesOfParts>
    <vt:vector size="43" baseType="lpstr">
      <vt:lpstr>فرمت اسلايد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chest</vt:lpstr>
      <vt:lpstr>استرس سرما</vt:lpstr>
      <vt:lpstr>قلب</vt:lpstr>
      <vt:lpstr>تنفس</vt:lpstr>
      <vt:lpstr>اکیژن</vt:lpstr>
      <vt:lpstr>خواب</vt:lpstr>
      <vt:lpstr>وزن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 Ravari</dc:creator>
  <cp:lastModifiedBy>Dr Ravari</cp:lastModifiedBy>
  <cp:revision>198</cp:revision>
  <dcterms:created xsi:type="dcterms:W3CDTF">2006-08-16T00:00:00Z</dcterms:created>
  <dcterms:modified xsi:type="dcterms:W3CDTF">2015-06-07T19:25:14Z</dcterms:modified>
</cp:coreProperties>
</file>